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bookmarkIdSeed="2">
  <p:sldMasterIdLst>
    <p:sldMasterId id="2147483648" r:id="rId1"/>
  </p:sldMasterIdLst>
  <p:notesMasterIdLst>
    <p:notesMasterId r:id="rId46"/>
  </p:notesMasterIdLst>
  <p:handoutMasterIdLst>
    <p:handoutMasterId r:id="rId47"/>
  </p:handoutMasterIdLst>
  <p:sldIdLst>
    <p:sldId id="257" r:id="rId2"/>
    <p:sldId id="258" r:id="rId3"/>
    <p:sldId id="259" r:id="rId4"/>
    <p:sldId id="272" r:id="rId5"/>
    <p:sldId id="273" r:id="rId6"/>
    <p:sldId id="274"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307" r:id="rId20"/>
    <p:sldId id="288" r:id="rId21"/>
    <p:sldId id="306" r:id="rId22"/>
    <p:sldId id="293" r:id="rId23"/>
    <p:sldId id="294" r:id="rId24"/>
    <p:sldId id="295" r:id="rId25"/>
    <p:sldId id="296" r:id="rId26"/>
    <p:sldId id="313" r:id="rId27"/>
    <p:sldId id="314" r:id="rId28"/>
    <p:sldId id="315" r:id="rId29"/>
    <p:sldId id="297" r:id="rId30"/>
    <p:sldId id="298" r:id="rId31"/>
    <p:sldId id="308" r:id="rId32"/>
    <p:sldId id="299" r:id="rId33"/>
    <p:sldId id="310" r:id="rId34"/>
    <p:sldId id="309" r:id="rId35"/>
    <p:sldId id="300" r:id="rId36"/>
    <p:sldId id="311" r:id="rId37"/>
    <p:sldId id="319" r:id="rId38"/>
    <p:sldId id="301" r:id="rId39"/>
    <p:sldId id="302" r:id="rId40"/>
    <p:sldId id="303" r:id="rId41"/>
    <p:sldId id="304" r:id="rId42"/>
    <p:sldId id="305" r:id="rId43"/>
    <p:sldId id="312" r:id="rId44"/>
    <p:sldId id="316" r:id="rId45"/>
  </p:sldIdLst>
  <p:sldSz cx="9144000" cy="6858000" type="screen4x3"/>
  <p:notesSz cx="6858000" cy="9144000"/>
  <p:defaultTextStyle>
    <a:lvl1pPr marL="0" algn="l" rtl="0" latinLnBrk="0">
      <a:defRPr lang="it-IT" sz="1800" kern="1200">
        <a:solidFill>
          <a:schemeClr val="tx1"/>
        </a:solidFill>
        <a:latin typeface="+mn-lt"/>
        <a:ea typeface="+mn-ea"/>
        <a:cs typeface="+mn-cs"/>
      </a:defRPr>
    </a:lvl1pPr>
    <a:lvl2pPr marL="457200" algn="l" rtl="0" latinLnBrk="0">
      <a:defRPr lang="it-IT" sz="1800" kern="1200">
        <a:solidFill>
          <a:schemeClr val="tx1"/>
        </a:solidFill>
        <a:latin typeface="+mn-lt"/>
        <a:ea typeface="+mn-ea"/>
        <a:cs typeface="+mn-cs"/>
      </a:defRPr>
    </a:lvl2pPr>
    <a:lvl3pPr marL="914400" algn="l" rtl="0" latinLnBrk="0">
      <a:defRPr lang="it-IT" sz="1800" kern="1200">
        <a:solidFill>
          <a:schemeClr val="tx1"/>
        </a:solidFill>
        <a:latin typeface="+mn-lt"/>
        <a:ea typeface="+mn-ea"/>
        <a:cs typeface="+mn-cs"/>
      </a:defRPr>
    </a:lvl3pPr>
    <a:lvl4pPr marL="1371600" algn="l" rtl="0" latinLnBrk="0">
      <a:defRPr lang="it-IT" sz="1800" kern="1200">
        <a:solidFill>
          <a:schemeClr val="tx1"/>
        </a:solidFill>
        <a:latin typeface="+mn-lt"/>
        <a:ea typeface="+mn-ea"/>
        <a:cs typeface="+mn-cs"/>
      </a:defRPr>
    </a:lvl4pPr>
    <a:lvl5pPr marL="1828800" algn="l" rtl="0" latinLnBrk="0">
      <a:defRPr lang="it-IT" sz="1800" kern="1200">
        <a:solidFill>
          <a:schemeClr val="tx1"/>
        </a:solidFill>
        <a:latin typeface="+mn-lt"/>
        <a:ea typeface="+mn-ea"/>
        <a:cs typeface="+mn-cs"/>
      </a:defRPr>
    </a:lvl5pPr>
    <a:lvl6pPr marL="2286000" algn="l" rtl="0" latinLnBrk="0">
      <a:defRPr lang="it-IT" sz="1800" kern="1200">
        <a:solidFill>
          <a:schemeClr val="tx1"/>
        </a:solidFill>
        <a:latin typeface="+mn-lt"/>
        <a:ea typeface="+mn-ea"/>
        <a:cs typeface="+mn-cs"/>
      </a:defRPr>
    </a:lvl6pPr>
    <a:lvl7pPr marL="2743200" algn="l" rtl="0" latinLnBrk="0">
      <a:defRPr lang="it-IT" sz="1800" kern="1200">
        <a:solidFill>
          <a:schemeClr val="tx1"/>
        </a:solidFill>
        <a:latin typeface="+mn-lt"/>
        <a:ea typeface="+mn-ea"/>
        <a:cs typeface="+mn-cs"/>
      </a:defRPr>
    </a:lvl7pPr>
    <a:lvl8pPr marL="3200400" algn="l" rtl="0" latinLnBrk="0">
      <a:defRPr lang="it-IT" sz="1800" kern="1200">
        <a:solidFill>
          <a:schemeClr val="tx1"/>
        </a:solidFill>
        <a:latin typeface="+mn-lt"/>
        <a:ea typeface="+mn-ea"/>
        <a:cs typeface="+mn-cs"/>
      </a:defRPr>
    </a:lvl8pPr>
    <a:lvl9pPr marL="3657600" algn="l" rtl="0" latinLnBrk="0">
      <a:defRPr lang="it-IT"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3344" autoAdjust="0"/>
    <p:restoredTop sz="93969" autoAdjust="0"/>
  </p:normalViewPr>
  <p:slideViewPr>
    <p:cSldViewPr>
      <p:cViewPr varScale="1">
        <p:scale>
          <a:sx n="68" d="100"/>
          <a:sy n="68" d="100"/>
        </p:scale>
        <p:origin x="-121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it-IT" sz="1200"/>
            </a:lvl1pPr>
            <a:extLst/>
          </a:lstStyle>
          <a:p>
            <a:endParaRPr lang="it-IT"/>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it-IT" sz="1200"/>
            </a:lvl1pPr>
            <a:extLst/>
          </a:lstStyle>
          <a:p>
            <a:fld id="{54D4857D-62A5-486B-9129-468003D7E020}" type="datetimeFigureOut">
              <a:rPr lang="it-IT" smtClean="0"/>
              <a:pPr/>
              <a:t>11/04/2011</a:t>
            </a:fld>
            <a:endParaRPr lang="it-IT"/>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it-IT" sz="1200"/>
            </a:lvl1pPr>
            <a:extLst/>
          </a:lstStyle>
          <a:p>
            <a:endParaRPr lang="it-IT"/>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it-IT" sz="1200"/>
            </a:lvl1pPr>
            <a:extLst/>
          </a:lstStyle>
          <a:p>
            <a:fld id="{2EBE4566-6F3A-4CC1-BD6C-9C510D05F126}"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it-IT" sz="1200"/>
            </a:lvl1pPr>
            <a:extLst/>
          </a:lstStyle>
          <a:p>
            <a:endParaRPr lang="it-IT"/>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it-IT" sz="1200"/>
            </a:lvl1pPr>
            <a:extLst/>
          </a:lstStyle>
          <a:p>
            <a:fld id="{2D2EF2CE-B28C-4ED4-8FD0-48BB3F48846A}" type="datetimeFigureOut">
              <a:rPr/>
              <a:pPr/>
              <a:t>30/6/2006</a:t>
            </a:fld>
            <a:endParaRPr lang="it-IT"/>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it-IT"/>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it-IT" sz="1200"/>
            </a:lvl1pPr>
            <a:extLst/>
          </a:lstStyle>
          <a:p>
            <a:endParaRPr lang="it-IT"/>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it-IT" sz="1200"/>
            </a:lvl1pPr>
            <a:extLst/>
          </a:lstStyle>
          <a:p>
            <a:fld id="{61807874-5299-41B2-A37A-6AA3547857F4}" type="slidenum">
              <a:rPr/>
              <a:pPr/>
              <a:t>‹N›</a:t>
            </a:fld>
            <a:endParaRPr lang="it-IT"/>
          </a:p>
        </p:txBody>
      </p:sp>
    </p:spTree>
  </p:cSld>
  <p:clrMap bg1="lt1" tx1="dk1" bg2="lt2" tx2="dk2" accent1="accent1" accent2="accent2" accent3="accent3" accent4="accent4" accent5="accent5" accent6="accent6" hlink="hlink" folHlink="folHlink"/>
  <p:notesStyle>
    <a:lvl1pPr marL="0" algn="l" rtl="0" latinLnBrk="0">
      <a:defRPr lang="it-IT" sz="1200" kern="1200">
        <a:solidFill>
          <a:schemeClr val="tx1"/>
        </a:solidFill>
        <a:latin typeface="+mn-lt"/>
        <a:ea typeface="+mn-ea"/>
        <a:cs typeface="+mn-cs"/>
      </a:defRPr>
    </a:lvl1pPr>
    <a:lvl2pPr marL="457200" algn="l" rtl="0" latinLnBrk="0">
      <a:defRPr lang="it-IT" sz="1200" kern="1200">
        <a:solidFill>
          <a:schemeClr val="tx1"/>
        </a:solidFill>
        <a:latin typeface="+mn-lt"/>
        <a:ea typeface="+mn-ea"/>
        <a:cs typeface="+mn-cs"/>
      </a:defRPr>
    </a:lvl2pPr>
    <a:lvl3pPr marL="914400" algn="l" rtl="0" latinLnBrk="0">
      <a:defRPr lang="it-IT" sz="1200" kern="1200">
        <a:solidFill>
          <a:schemeClr val="tx1"/>
        </a:solidFill>
        <a:latin typeface="+mn-lt"/>
        <a:ea typeface="+mn-ea"/>
        <a:cs typeface="+mn-cs"/>
      </a:defRPr>
    </a:lvl3pPr>
    <a:lvl4pPr marL="1371600" algn="l" rtl="0" latinLnBrk="0">
      <a:defRPr lang="it-IT" sz="1200" kern="1200">
        <a:solidFill>
          <a:schemeClr val="tx1"/>
        </a:solidFill>
        <a:latin typeface="+mn-lt"/>
        <a:ea typeface="+mn-ea"/>
        <a:cs typeface="+mn-cs"/>
      </a:defRPr>
    </a:lvl4pPr>
    <a:lvl5pPr marL="1828800" algn="l" rtl="0" latinLnBrk="0">
      <a:defRPr lang="it-IT" sz="1200" kern="1200">
        <a:solidFill>
          <a:schemeClr val="tx1"/>
        </a:solidFill>
        <a:latin typeface="+mn-lt"/>
        <a:ea typeface="+mn-ea"/>
        <a:cs typeface="+mn-cs"/>
      </a:defRPr>
    </a:lvl5pPr>
    <a:lvl6pPr marL="2286000" algn="l" rtl="0" latinLnBrk="0">
      <a:defRPr lang="it-IT" sz="1200" kern="1200">
        <a:solidFill>
          <a:schemeClr val="tx1"/>
        </a:solidFill>
        <a:latin typeface="+mn-lt"/>
        <a:ea typeface="+mn-ea"/>
        <a:cs typeface="+mn-cs"/>
      </a:defRPr>
    </a:lvl6pPr>
    <a:lvl7pPr marL="2743200" algn="l" rtl="0" latinLnBrk="0">
      <a:defRPr lang="it-IT" sz="1200" kern="1200">
        <a:solidFill>
          <a:schemeClr val="tx1"/>
        </a:solidFill>
        <a:latin typeface="+mn-lt"/>
        <a:ea typeface="+mn-ea"/>
        <a:cs typeface="+mn-cs"/>
      </a:defRPr>
    </a:lvl7pPr>
    <a:lvl8pPr marL="3200400" algn="l" rtl="0" latinLnBrk="0">
      <a:defRPr lang="it-IT" sz="1200" kern="1200">
        <a:solidFill>
          <a:schemeClr val="tx1"/>
        </a:solidFill>
        <a:latin typeface="+mn-lt"/>
        <a:ea typeface="+mn-ea"/>
        <a:cs typeface="+mn-cs"/>
      </a:defRPr>
    </a:lvl8pPr>
    <a:lvl9pPr marL="3657600" algn="l" rtl="0" latinLnBrk="0">
      <a:defRPr lang="it-IT"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it-IT"/>
          </a:p>
        </p:txBody>
      </p:sp>
      <p:sp>
        <p:nvSpPr>
          <p:cNvPr id="4" name="Rectangle 4"/>
          <p:cNvSpPr>
            <a:spLocks noGrp="1"/>
          </p:cNvSpPr>
          <p:nvPr>
            <p:ph type="sldNum" sz="quarter" idx="10"/>
          </p:nvPr>
        </p:nvSpPr>
        <p:spPr/>
        <p:txBody>
          <a:bodyPr/>
          <a:lstStyle>
            <a:extLst/>
          </a:lstStyle>
          <a:p>
            <a:fld id="{61807874-5299-41B2-A37A-6AA3547857F4}" type="slidenum">
              <a:rPr lang="it-IT" smtClean="0"/>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it-IT"/>
          </a:p>
        </p:txBody>
      </p:sp>
      <p:sp>
        <p:nvSpPr>
          <p:cNvPr id="4" name="Rectangle 4"/>
          <p:cNvSpPr>
            <a:spLocks noGrp="1"/>
          </p:cNvSpPr>
          <p:nvPr>
            <p:ph type="sldNum" sz="quarter" idx="10"/>
          </p:nvPr>
        </p:nvSpPr>
        <p:spPr/>
        <p:txBody>
          <a:bodyPr/>
          <a:lstStyle>
            <a:extLst/>
          </a:lstStyle>
          <a:p>
            <a:fld id="{61807874-5299-41B2-A37A-6AA3547857F4}" type="slidenum">
              <a:rPr lang="it-IT" smtClean="0"/>
              <a:pPr/>
              <a:t>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it-IT"/>
          </a:p>
        </p:txBody>
      </p:sp>
      <p:sp>
        <p:nvSpPr>
          <p:cNvPr id="4" name="Rectangle 4"/>
          <p:cNvSpPr>
            <a:spLocks noGrp="1"/>
          </p:cNvSpPr>
          <p:nvPr>
            <p:ph type="sldNum" sz="quarter" idx="10"/>
          </p:nvPr>
        </p:nvSpPr>
        <p:spPr/>
        <p:txBody>
          <a:bodyPr/>
          <a:lstStyle>
            <a:extLst/>
          </a:lstStyle>
          <a:p>
            <a:fld id="{61807874-5299-41B2-A37A-6AA3547857F4}"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it-IT"/>
          </a:p>
        </p:txBody>
      </p:sp>
      <p:sp>
        <p:nvSpPr>
          <p:cNvPr id="4" name="Rectangle 3"/>
          <p:cNvSpPr>
            <a:spLocks noGrp="1"/>
          </p:cNvSpPr>
          <p:nvPr>
            <p:ph type="sldNum" sz="quarter" idx="10"/>
          </p:nvPr>
        </p:nvSpPr>
        <p:spPr/>
        <p:txBody>
          <a:bodyPr/>
          <a:lstStyle>
            <a:extLst/>
          </a:lstStyle>
          <a:p>
            <a:fld id="{61807874-5299-41B2-A37A-6AA3547857F4}"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1807874-5299-41B2-A37A-6AA3547857F4}" type="slidenum">
              <a:rPr lang="it-IT" smtClean="0"/>
              <a:pPr/>
              <a:t>17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titolo">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eaLnBrk="1" latinLnBrk="0" hangingPunct="1">
              <a:buNone/>
              <a:defRPr kumimoji="0" lang="it-IT" sz="1400"/>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it-IT" smtClean="0"/>
              <a:t>Fare clic per modificare lo stile del sottotitolo dello schema</a:t>
            </a:r>
            <a:endParaRPr/>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19" name="Rectangle 34"/>
          <p:cNvSpPr>
            <a:spLocks noGrp="1"/>
          </p:cNvSpPr>
          <p:nvPr>
            <p:ph type="dt" sz="half" idx="10"/>
          </p:nvPr>
        </p:nvSpPr>
        <p:spPr/>
        <p:txBody>
          <a:bodyPr rtlCol="0"/>
          <a:lstStyle>
            <a:extLst/>
          </a:lstStyle>
          <a:p>
            <a:pPr algn="r"/>
            <a:fld id="{8F67D422-08A8-451B-9A67-21962FC4B660}" type="datetimeFigureOut">
              <a:rPr kumimoji="0" lang="it-IT" sz="1100"/>
              <a:pPr algn="r"/>
              <a:t>11/04/2011</a:t>
            </a:fld>
            <a:endParaRPr kumimoji="0" lang="it-IT"/>
          </a:p>
        </p:txBody>
      </p:sp>
      <p:sp>
        <p:nvSpPr>
          <p:cNvPr id="25" name="Rectangle 35"/>
          <p:cNvSpPr>
            <a:spLocks noGrp="1"/>
          </p:cNvSpPr>
          <p:nvPr>
            <p:ph type="sldNum" sz="quarter" idx="11"/>
          </p:nvPr>
        </p:nvSpPr>
        <p:spPr/>
        <p:txBody>
          <a:bodyPr rtlCol="0"/>
          <a:lstStyle>
            <a:extLst/>
          </a:lstStyle>
          <a:p>
            <a:fld id="{169B2101-2E9F-420A-91A3-890890D84497}" type="slidenum">
              <a:rPr kumimoji="0" lang="it-IT" sz="1200"/>
              <a:pPr/>
              <a:t>‹N›</a:t>
            </a:fld>
            <a:endParaRPr kumimoji="0" lang="it-IT"/>
          </a:p>
        </p:txBody>
      </p:sp>
      <p:sp>
        <p:nvSpPr>
          <p:cNvPr id="31" name="Rectangle 36"/>
          <p:cNvSpPr>
            <a:spLocks noGrp="1"/>
          </p:cNvSpPr>
          <p:nvPr>
            <p:ph type="ftr" sz="quarter" idx="12"/>
          </p:nvPr>
        </p:nvSpPr>
        <p:spPr/>
        <p:txBody>
          <a:bodyPr rtlCol="0"/>
          <a:lstStyle>
            <a:extLst/>
          </a:lstStyle>
          <a:p>
            <a:endParaRPr kumimoji="0" lang="it-IT"/>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eaLnBrk="1" latinLnBrk="0" hangingPunct="1">
              <a:lnSpc>
                <a:spcPct val="100000"/>
              </a:lnSpc>
              <a:defRPr kumimoji="0" lang="it-IT" sz="72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kumimoji="0" lang="it-IT"/>
              <a:t>Titolo presentazione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AndClipArt">
  <p:cSld name="Titolo, testo e ClipArt">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lipArt 3"/>
          <p:cNvSpPr>
            <a:spLocks noGrp="1"/>
          </p:cNvSpPr>
          <p:nvPr>
            <p:ph type="clipArt" sz="half" idx="2"/>
          </p:nvPr>
        </p:nvSpPr>
        <p:spPr>
          <a:xfrm>
            <a:off x="4648200" y="1600200"/>
            <a:ext cx="4038600" cy="4525963"/>
          </a:xfrm>
        </p:spPr>
        <p:txBody>
          <a:bodyPr/>
          <a:lstStyle/>
          <a:p>
            <a:endParaRPr lang="it-IT"/>
          </a:p>
        </p:txBody>
      </p:sp>
      <p:sp>
        <p:nvSpPr>
          <p:cNvPr id="5" name="Segnaposto data 4"/>
          <p:cNvSpPr>
            <a:spLocks noGrp="1"/>
          </p:cNvSpPr>
          <p:nvPr>
            <p:ph type="dt" sz="half" idx="10"/>
          </p:nvPr>
        </p:nvSpPr>
        <p:spPr>
          <a:xfrm>
            <a:off x="457200" y="6245225"/>
            <a:ext cx="2133600" cy="476250"/>
          </a:xfrm>
        </p:spPr>
        <p:txBody>
          <a:bodyPr/>
          <a:lstStyle>
            <a:lvl1pPr>
              <a:defRPr/>
            </a:lvl1pPr>
          </a:lstStyle>
          <a:p>
            <a:endParaRPr lang="it-IT"/>
          </a:p>
        </p:txBody>
      </p:sp>
      <p:sp>
        <p:nvSpPr>
          <p:cNvPr id="6" name="Segnaposto piè di pagina 5"/>
          <p:cNvSpPr>
            <a:spLocks noGrp="1"/>
          </p:cNvSpPr>
          <p:nvPr>
            <p:ph type="ftr" sz="quarter" idx="11"/>
          </p:nvPr>
        </p:nvSpPr>
        <p:spPr>
          <a:xfrm>
            <a:off x="3124200" y="6245225"/>
            <a:ext cx="2895600" cy="476250"/>
          </a:xfrm>
        </p:spPr>
        <p:txBody>
          <a:bodyPr/>
          <a:lstStyle>
            <a:lvl1pPr>
              <a:defRPr/>
            </a:lvl1pPr>
          </a:lstStyle>
          <a:p>
            <a:endParaRPr lang="it-IT"/>
          </a:p>
        </p:txBody>
      </p:sp>
      <p:sp>
        <p:nvSpPr>
          <p:cNvPr id="7" name="Segnaposto numero diapositiva 6"/>
          <p:cNvSpPr>
            <a:spLocks noGrp="1"/>
          </p:cNvSpPr>
          <p:nvPr>
            <p:ph type="sldNum" sz="quarter" idx="12"/>
          </p:nvPr>
        </p:nvSpPr>
        <p:spPr>
          <a:xfrm>
            <a:off x="6553200" y="6245225"/>
            <a:ext cx="2133600" cy="476250"/>
          </a:xfrm>
        </p:spPr>
        <p:txBody>
          <a:bodyPr/>
          <a:lstStyle>
            <a:lvl1pPr>
              <a:defRPr/>
            </a:lvl1pPr>
          </a:lstStyle>
          <a:p>
            <a:fld id="{AC8C3E48-FCC6-478F-A3E1-088B30DA7F9E}"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olo e contenuto">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12" name="Rectangle 10"/>
          <p:cNvSpPr>
            <a:spLocks noGrp="1"/>
          </p:cNvSpPr>
          <p:nvPr>
            <p:ph type="dt" sz="half" idx="10"/>
          </p:nvPr>
        </p:nvSpPr>
        <p:spPr/>
        <p:txBody>
          <a:bodyPr rtlCol="0"/>
          <a:lstStyle>
            <a:extLst/>
          </a:lstStyle>
          <a:p>
            <a:pPr algn="r"/>
            <a:fld id="{8F67D422-08A8-451B-9A67-21962FC4B660}" type="datetimeFigureOut">
              <a:rPr kumimoji="0" lang="it-IT" sz="1100"/>
              <a:pPr algn="r"/>
              <a:t>11/04/2011</a:t>
            </a:fld>
            <a:endParaRPr kumimoji="0" lang="it-IT"/>
          </a:p>
        </p:txBody>
      </p:sp>
      <p:sp>
        <p:nvSpPr>
          <p:cNvPr id="27" name="Rectangle 11"/>
          <p:cNvSpPr>
            <a:spLocks noGrp="1"/>
          </p:cNvSpPr>
          <p:nvPr>
            <p:ph type="sldNum" sz="quarter" idx="11"/>
          </p:nvPr>
        </p:nvSpPr>
        <p:spPr/>
        <p:txBody>
          <a:bodyPr rtlCol="0"/>
          <a:lstStyle>
            <a:extLst/>
          </a:lstStyle>
          <a:p>
            <a:fld id="{169B2101-2E9F-420A-91A3-890890D84497}" type="slidenum">
              <a:rPr kumimoji="0" lang="it-IT" sz="1200"/>
              <a:pPr/>
              <a:t>‹N›</a:t>
            </a:fld>
            <a:endParaRPr kumimoji="0" lang="it-IT"/>
          </a:p>
        </p:txBody>
      </p:sp>
      <p:sp>
        <p:nvSpPr>
          <p:cNvPr id="4" name="Rectangle 12"/>
          <p:cNvSpPr>
            <a:spLocks noGrp="1"/>
          </p:cNvSpPr>
          <p:nvPr>
            <p:ph type="ftr" sz="quarter" idx="12"/>
          </p:nvPr>
        </p:nvSpPr>
        <p:spPr/>
        <p:txBody>
          <a:bodyPr rtlCol="0"/>
          <a:lstStyle>
            <a:extLst/>
          </a:lstStyle>
          <a:p>
            <a:endParaRPr kumimoji="0" lang="it-IT"/>
          </a:p>
        </p:txBody>
      </p:sp>
      <p:sp>
        <p:nvSpPr>
          <p:cNvPr id="28" name="Rectangle 14"/>
          <p:cNvSpPr>
            <a:spLocks noGrp="1"/>
          </p:cNvSpPr>
          <p:nvPr>
            <p:ph type="title"/>
          </p:nvPr>
        </p:nvSpPr>
        <p:spPr/>
        <p:txBody>
          <a:bodyPr rtlCol="0" anchor="b"/>
          <a:lstStyle>
            <a:extLst/>
          </a:lstStyle>
          <a:p>
            <a:pPr eaLnBrk="1" latinLnBrk="0" hangingPunct="1"/>
            <a:r>
              <a:rPr lang="it-IT" smtClean="0"/>
              <a:t>Fare clic per modificare lo stile del titolo</a:t>
            </a:r>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testazione sezione">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kumimoji="0" lang="it-IT" sz="1100"/>
              <a:pPr algn="r"/>
              <a:t>11/04/2011</a:t>
            </a:fld>
            <a:endParaRPr kumimoji="0" lang="it-IT"/>
          </a:p>
        </p:txBody>
      </p:sp>
      <p:sp>
        <p:nvSpPr>
          <p:cNvPr id="26" name="Rectangle 4"/>
          <p:cNvSpPr>
            <a:spLocks noGrp="1"/>
          </p:cNvSpPr>
          <p:nvPr>
            <p:ph type="ftr" sz="quarter" idx="11"/>
          </p:nvPr>
        </p:nvSpPr>
        <p:spPr/>
        <p:txBody>
          <a:bodyPr rtlCol="0"/>
          <a:lstStyle>
            <a:extLst/>
          </a:lstStyle>
          <a:p>
            <a:endParaRPr kumimoji="0" lang="it-IT"/>
          </a:p>
        </p:txBody>
      </p:sp>
      <p:sp>
        <p:nvSpPr>
          <p:cNvPr id="12" name="Rectangle 5"/>
          <p:cNvSpPr>
            <a:spLocks noGrp="1"/>
          </p:cNvSpPr>
          <p:nvPr>
            <p:ph type="sldNum" sz="quarter" idx="12"/>
          </p:nvPr>
        </p:nvSpPr>
        <p:spPr/>
        <p:txBody>
          <a:bodyPr rtlCol="0"/>
          <a:lstStyle>
            <a:extLst/>
          </a:lstStyle>
          <a:p>
            <a:fld id="{169B2101-2E9F-420A-91A3-890890D84497}" type="slidenum">
              <a:rPr kumimoji="0" lang="it-IT" sz="1200"/>
              <a:pPr/>
              <a:t>‹N›</a:t>
            </a:fld>
            <a:endParaRPr kumimoji="0" lang="it-IT"/>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eaLnBrk="1" latinLnBrk="0" hangingPunct="1">
              <a:defRPr kumimoji="0" lang="it-IT"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kumimoji="0" lang="it-IT"/>
              <a:t>Fare clic per inserire il titolo di sezione</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omanda e risposta semplice">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22" name="Rectangle 4"/>
          <p:cNvSpPr>
            <a:spLocks noGrp="1"/>
          </p:cNvSpPr>
          <p:nvPr>
            <p:ph type="ftr" sz="quarter" idx="11"/>
          </p:nvPr>
        </p:nvSpPr>
        <p:spPr/>
        <p:txBody>
          <a:bodyPr vert="horz"/>
          <a:lstStyle>
            <a:extLst/>
          </a:lstStyle>
          <a:p>
            <a:endParaRPr kumimoji="0" lang="it-IT"/>
          </a:p>
        </p:txBody>
      </p:sp>
      <p:sp>
        <p:nvSpPr>
          <p:cNvPr id="31"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4"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it-IT"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it-IT"/>
              <a:t>Fare clic per inserire la risposta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omanda e risposta con dettagli">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28" name="Rectangle 4"/>
          <p:cNvSpPr>
            <a:spLocks noGrp="1"/>
          </p:cNvSpPr>
          <p:nvPr>
            <p:ph type="ftr" sz="quarter" idx="11"/>
          </p:nvPr>
        </p:nvSpPr>
        <p:spPr/>
        <p:txBody>
          <a:bodyPr vert="horz"/>
          <a:lstStyle>
            <a:extLst/>
          </a:lstStyle>
          <a:p>
            <a:endParaRPr kumimoji="0" lang="it-IT"/>
          </a:p>
        </p:txBody>
      </p:sp>
      <p:sp>
        <p:nvSpPr>
          <p:cNvPr id="10"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31"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it-IT"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it-IT"/>
              <a:t>Fare clic per inserire la risposta</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eaLnBrk="1" latinLnBrk="0" hangingPunct="1">
              <a:buFontTx/>
              <a:buNone/>
              <a:defRPr kumimoji="0" lang="it-IT" i="1" baseline="0"/>
            </a:lvl1pPr>
            <a:extLst/>
          </a:lstStyle>
          <a:p>
            <a:pPr lvl="0"/>
            <a:r>
              <a:rPr kumimoji="0" lang="it-IT"/>
              <a:t>Fare clic per aggiungere dettagli alla risposta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omanda vero o falso (risposta: vero)">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11" name="Rectangle 4"/>
          <p:cNvSpPr>
            <a:spLocks noGrp="1"/>
          </p:cNvSpPr>
          <p:nvPr>
            <p:ph type="ftr" sz="quarter" idx="11"/>
          </p:nvPr>
        </p:nvSpPr>
        <p:spPr/>
        <p:txBody>
          <a:bodyPr vert="horz"/>
          <a:lstStyle>
            <a:extLst/>
          </a:lstStyle>
          <a:p>
            <a:endParaRPr kumimoji="0" lang="it-IT"/>
          </a:p>
        </p:txBody>
      </p:sp>
      <p:sp>
        <p:nvSpPr>
          <p:cNvPr id="10"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27"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latinLnBrk="0">
              <a:spcBef>
                <a:spcPct val="20000"/>
              </a:spcBef>
              <a:buNone/>
            </a:pPr>
            <a:r>
              <a:rPr kumimoji="0" lang="it-IT" sz="7200">
                <a:solidFill>
                  <a:schemeClr val="tx1">
                    <a:alpha val="40000"/>
                  </a:schemeClr>
                </a:solidFill>
              </a:rPr>
              <a:t>VERO</a:t>
            </a:r>
            <a:r>
              <a:rPr kumimoji="0" lang="it-IT" sz="7200" baseline="0">
                <a:solidFill>
                  <a:schemeClr val="tx1">
                    <a:alpha val="40000"/>
                  </a:schemeClr>
                </a:solidFill>
              </a:rPr>
              <a:t> </a:t>
            </a:r>
            <a:r>
              <a:rPr kumimoji="0" lang="it-IT" sz="7200">
                <a:solidFill>
                  <a:schemeClr val="tx1">
                    <a:alpha val="40000"/>
                  </a:schemeClr>
                </a:solidFill>
              </a:rPr>
              <a:t>o FALSO?</a:t>
            </a:r>
          </a:p>
        </p:txBody>
      </p:sp>
      <p:sp>
        <p:nvSpPr>
          <p:cNvPr id="7" name="Answer"/>
          <p:cNvSpPr/>
          <p:nvPr userDrawn="1"/>
        </p:nvSpPr>
        <p:spPr>
          <a:xfrm>
            <a:off x="182880" y="1676400"/>
            <a:ext cx="8321040" cy="1200329"/>
          </a:xfrm>
          <a:prstGeom prst="rect">
            <a:avLst/>
          </a:prstGeom>
        </p:spPr>
        <p:txBody>
          <a:bodyPr wrap="square">
            <a:spAutoFit/>
          </a:bodyPr>
          <a:lstStyle>
            <a:extLst/>
          </a:lstStyle>
          <a:p>
            <a:pPr indent="0" algn="ctr" latinLnBrk="0">
              <a:spcBef>
                <a:spcPct val="20000"/>
              </a:spcBef>
              <a:buNone/>
            </a:pPr>
            <a:r>
              <a:rPr kumimoji="0" lang="it-IT"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VERO </a:t>
            </a:r>
            <a:r>
              <a:rPr kumimoji="0" lang="it-IT" sz="7200">
                <a:solidFill>
                  <a:prstClr val="white">
                    <a:alpha val="40000"/>
                  </a:prstClr>
                </a:solidFill>
                <a:ea typeface="+mn-ea"/>
                <a:cs typeface="+mn-cs"/>
              </a:rPr>
              <a:t>o FALSO?</a:t>
            </a:r>
            <a:endParaRPr kumimoji="0"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omanda vero o falso (risposta: falso)">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2" name="Rectangle 4"/>
          <p:cNvSpPr>
            <a:spLocks noGrp="1"/>
          </p:cNvSpPr>
          <p:nvPr>
            <p:ph type="ftr" sz="quarter" idx="11"/>
          </p:nvPr>
        </p:nvSpPr>
        <p:spPr/>
        <p:txBody>
          <a:bodyPr vert="horz"/>
          <a:lstStyle>
            <a:extLst/>
          </a:lstStyle>
          <a:p>
            <a:endParaRPr kumimoji="0" lang="it-IT"/>
          </a:p>
        </p:txBody>
      </p:sp>
      <p:sp>
        <p:nvSpPr>
          <p:cNvPr id="28"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6"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29" name="Answer Base"/>
          <p:cNvSpPr txBox="1"/>
          <p:nvPr userDrawn="1"/>
        </p:nvSpPr>
        <p:spPr>
          <a:xfrm>
            <a:off x="228600" y="1600200"/>
            <a:ext cx="8229600" cy="1293926"/>
          </a:xfrm>
          <a:prstGeom prst="rect">
            <a:avLst/>
          </a:prstGeom>
          <a:noFill/>
        </p:spPr>
        <p:txBody>
          <a:bodyPr wrap="square">
            <a:noAutofit/>
          </a:bodyPr>
          <a:lstStyle>
            <a:extLst/>
          </a:lstStyle>
          <a:p>
            <a:pPr marL="0" indent="0" algn="ctr" latinLnBrk="0">
              <a:spcBef>
                <a:spcPct val="20000"/>
              </a:spcBef>
              <a:buNone/>
            </a:pPr>
            <a:r>
              <a:rPr kumimoji="0" lang="it-IT" sz="7200">
                <a:solidFill>
                  <a:schemeClr val="tx1">
                    <a:alpha val="40000"/>
                  </a:schemeClr>
                </a:solidFill>
              </a:rPr>
              <a:t>VERO</a:t>
            </a:r>
            <a:r>
              <a:rPr kumimoji="0" lang="it-IT" sz="7200" baseline="0">
                <a:solidFill>
                  <a:schemeClr val="tx1">
                    <a:alpha val="40000"/>
                  </a:schemeClr>
                </a:solidFill>
              </a:rPr>
              <a:t> </a:t>
            </a:r>
            <a:r>
              <a:rPr kumimoji="0" lang="it-IT" sz="7200">
                <a:solidFill>
                  <a:schemeClr val="tx1">
                    <a:alpha val="40000"/>
                  </a:schemeClr>
                </a:solidFill>
              </a:rPr>
              <a:t>o FALSO?</a:t>
            </a:r>
          </a:p>
        </p:txBody>
      </p:sp>
      <p:sp>
        <p:nvSpPr>
          <p:cNvPr id="7" name="Answer"/>
          <p:cNvSpPr/>
          <p:nvPr userDrawn="1"/>
        </p:nvSpPr>
        <p:spPr>
          <a:xfrm>
            <a:off x="228600" y="1600200"/>
            <a:ext cx="8229600" cy="1200329"/>
          </a:xfrm>
          <a:prstGeom prst="rect">
            <a:avLst/>
          </a:prstGeom>
        </p:spPr>
        <p:txBody>
          <a:bodyPr wrap="square">
            <a:spAutoFit/>
          </a:bodyPr>
          <a:lstStyle>
            <a:extLst/>
          </a:lstStyle>
          <a:p>
            <a:pPr algn="ctr"/>
            <a:r>
              <a:rPr kumimoji="0" lang="it-IT" sz="7200">
                <a:solidFill>
                  <a:prstClr val="white">
                    <a:alpha val="40000"/>
                  </a:prstClr>
                </a:solidFill>
                <a:ea typeface="+mn-ea"/>
                <a:cs typeface="+mn-cs"/>
              </a:rPr>
              <a:t>VERO o </a:t>
            </a:r>
            <a:r>
              <a:rPr kumimoji="0" lang="it-IT"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FALSO</a:t>
            </a:r>
            <a:r>
              <a:rPr kumimoji="0" lang="it-IT" sz="7200">
                <a:solidFill>
                  <a:prstClr val="white">
                    <a:alpha val="40000"/>
                  </a:prstClr>
                </a:solidFill>
                <a:ea typeface="+mn-ea"/>
                <a:cs typeface="+mn-cs"/>
              </a:rPr>
              <a:t>?</a:t>
            </a:r>
            <a:endParaRPr kumimoji="0"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rrispondenze">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kumimoji="0" lang="it-IT"/>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5</a:t>
            </a:r>
          </a:p>
        </p:txBody>
      </p:sp>
      <p:sp>
        <p:nvSpPr>
          <p:cNvPr id="20"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4</a:t>
            </a:r>
          </a:p>
        </p:txBody>
      </p:sp>
      <p:sp>
        <p:nvSpPr>
          <p:cNvPr id="11" name="Rectangle 2"/>
          <p:cNvSpPr>
            <a:spLocks noGrp="1"/>
          </p:cNvSpPr>
          <p:nvPr>
            <p:ph type="title" hasCustomPrompt="1"/>
          </p:nvPr>
        </p:nvSpPr>
        <p:spPr/>
        <p:txBody>
          <a:bodyPr vert="horz"/>
          <a:lstStyle>
            <a:lvl1pPr algn="l" eaLnBrk="1" latinLnBrk="0" hangingPunct="1">
              <a:defRPr kumimoji="0" lang="it-IT" i="1" baseline="0"/>
            </a:lvl1pPr>
            <a:extLst/>
          </a:lstStyle>
          <a:p>
            <a:r>
              <a:rPr kumimoji="0" lang="it-IT"/>
              <a:t>Fare clic per digitare la domanda</a:t>
            </a:r>
          </a:p>
        </p:txBody>
      </p:sp>
      <p:sp>
        <p:nvSpPr>
          <p:cNvPr id="7"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457200" y="6245225"/>
            <a:ext cx="2133600" cy="476250"/>
          </a:xfrm>
        </p:spPr>
        <p:txBody>
          <a:bodyPr/>
          <a:lstStyle>
            <a:lvl1pPr>
              <a:defRPr/>
            </a:lvl1pPr>
          </a:lstStyle>
          <a:p>
            <a:endParaRPr lang="it-IT"/>
          </a:p>
        </p:txBody>
      </p:sp>
      <p:sp>
        <p:nvSpPr>
          <p:cNvPr id="6" name="Segnaposto piè di pagina 5"/>
          <p:cNvSpPr>
            <a:spLocks noGrp="1"/>
          </p:cNvSpPr>
          <p:nvPr>
            <p:ph type="ftr" sz="quarter" idx="11"/>
          </p:nvPr>
        </p:nvSpPr>
        <p:spPr>
          <a:xfrm>
            <a:off x="3124200" y="6245225"/>
            <a:ext cx="2895600" cy="476250"/>
          </a:xfrm>
        </p:spPr>
        <p:txBody>
          <a:bodyPr/>
          <a:lstStyle>
            <a:lvl1pPr>
              <a:defRPr/>
            </a:lvl1pPr>
          </a:lstStyle>
          <a:p>
            <a:endParaRPr lang="it-IT"/>
          </a:p>
        </p:txBody>
      </p:sp>
      <p:sp>
        <p:nvSpPr>
          <p:cNvPr id="7" name="Segnaposto numero diapositiva 6"/>
          <p:cNvSpPr>
            <a:spLocks noGrp="1"/>
          </p:cNvSpPr>
          <p:nvPr>
            <p:ph type="sldNum" sz="quarter" idx="12"/>
          </p:nvPr>
        </p:nvSpPr>
        <p:spPr>
          <a:xfrm>
            <a:off x="6553200" y="6245225"/>
            <a:ext cx="2133600" cy="476250"/>
          </a:xfrm>
        </p:spPr>
        <p:txBody>
          <a:bodyPr/>
          <a:lstStyle>
            <a:lvl1pPr>
              <a:defRPr/>
            </a:lvl1pPr>
          </a:lstStyle>
          <a:p>
            <a:fld id="{94A79FD1-FCFF-4DDF-81BD-663A79032A9D}"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pPr eaLnBrk="1" latinLnBrk="0" hangingPunct="1"/>
            <a:r>
              <a:rPr kumimoji="0" lang="it-IT" smtClean="0"/>
              <a:t>Fare clic per modificare lo stile del titolo</a:t>
            </a:r>
            <a:endParaRPr kumimoji="0" lang="en-US" smtClean="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eaLnBrk="1" latinLnBrk="0" hangingPunct="1">
              <a:defRPr kumimoji="0" lang="it-IT" sz="1100"/>
            </a:lvl1pPr>
            <a:extLst/>
          </a:lstStyle>
          <a:p>
            <a:pPr algn="r"/>
            <a:fld id="{8F67D422-08A8-451B-9A67-21962FC4B660}" type="datetimeFigureOut">
              <a:rPr kumimoji="0" lang="it-IT" sz="1100"/>
              <a:pPr algn="r"/>
              <a:t>11/04/2011</a:t>
            </a:fld>
            <a:endParaRPr kumimoji="0" lang="it-IT" sz="105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eaLnBrk="1" latinLnBrk="0" hangingPunct="1">
              <a:defRPr kumimoji="0" lang="it-IT" sz="1200"/>
            </a:lvl1pPr>
            <a:extLst/>
          </a:lstStyle>
          <a:p>
            <a:endParaRPr kumimoji="0" lang="it-IT" sz="120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eaLnBrk="1" latinLnBrk="0" hangingPunct="1">
              <a:defRPr kumimoji="0" lang="it-IT" sz="1200"/>
            </a:lvl1pPr>
            <a:extLst/>
          </a:lstStyle>
          <a:p>
            <a:fld id="{169B2101-2E9F-420A-91A3-890890D84497}" type="slidenum">
              <a:rPr kumimoji="0" lang="it-IT" sz="1200"/>
              <a:pPr/>
              <a:t>‹N›</a:t>
            </a:fld>
            <a:endParaRPr kumimoji="0" lang="it-IT" sz="120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Lst>
  <p:timing>
    <p:tnLst>
      <p:par>
        <p:cTn id="1" dur="indefinite" restart="never" nodeType="tmRoot"/>
      </p:par>
    </p:tnLst>
  </p:timing>
  <p:txStyles>
    <p:titleStyle>
      <a:lvl1pPr algn="l" rtl="0" eaLnBrk="1" latinLnBrk="0" hangingPunct="1">
        <a:spcBef>
          <a:spcPct val="0"/>
        </a:spcBef>
        <a:buNone/>
        <a:defRPr kumimoji="0" lang="it-IT" sz="3600">
          <a:solidFill>
            <a:schemeClr val="tx1"/>
          </a:solidFill>
          <a:latin typeface="+mj-lt"/>
          <a:ea typeface="+mj-ea"/>
          <a:cs typeface="+mj-cs"/>
        </a:defRPr>
      </a:lvl1pPr>
      <a:lvl2pPr eaLnBrk="1" latinLnBrk="0" hangingPunct="1">
        <a:defRPr kumimoji="0" lang="it-IT">
          <a:solidFill>
            <a:schemeClr val="tx2"/>
          </a:solidFill>
        </a:defRPr>
      </a:lvl2pPr>
      <a:lvl3pPr eaLnBrk="1" latinLnBrk="0" hangingPunct="1">
        <a:defRPr kumimoji="0" lang="it-IT">
          <a:solidFill>
            <a:schemeClr val="tx2"/>
          </a:solidFill>
        </a:defRPr>
      </a:lvl3pPr>
      <a:lvl4pPr eaLnBrk="1" latinLnBrk="0" hangingPunct="1">
        <a:defRPr kumimoji="0" lang="it-IT">
          <a:solidFill>
            <a:schemeClr val="tx2"/>
          </a:solidFill>
        </a:defRPr>
      </a:lvl4pPr>
      <a:lvl5pPr eaLnBrk="1" latinLnBrk="0" hangingPunct="1">
        <a:defRPr kumimoji="0" lang="it-IT">
          <a:solidFill>
            <a:schemeClr val="tx2"/>
          </a:solidFill>
        </a:defRPr>
      </a:lvl5pPr>
      <a:lvl6pPr eaLnBrk="1" latinLnBrk="0" hangingPunct="1">
        <a:defRPr kumimoji="0" lang="it-IT">
          <a:solidFill>
            <a:schemeClr val="tx2"/>
          </a:solidFill>
        </a:defRPr>
      </a:lvl6pPr>
      <a:lvl7pPr eaLnBrk="1" latinLnBrk="0" hangingPunct="1">
        <a:defRPr kumimoji="0" lang="it-IT">
          <a:solidFill>
            <a:schemeClr val="tx2"/>
          </a:solidFill>
        </a:defRPr>
      </a:lvl7pPr>
      <a:lvl8pPr eaLnBrk="1" latinLnBrk="0" hangingPunct="1">
        <a:defRPr kumimoji="0" lang="it-IT">
          <a:solidFill>
            <a:schemeClr val="tx2"/>
          </a:solidFill>
        </a:defRPr>
      </a:lvl8pPr>
      <a:lvl9pPr eaLnBrk="1" latinLnBrk="0" hangingPunct="1">
        <a:defRPr kumimoji="0" lang="it-IT">
          <a:solidFill>
            <a:schemeClr val="tx2"/>
          </a:solidFill>
        </a:defRPr>
      </a:lvl9pPr>
      <a:extLst/>
    </p:titleStyle>
    <p:bodyStyle>
      <a:lvl1pPr marL="342900" indent="-342900" algn="l" rtl="0" eaLnBrk="1" latinLnBrk="0" hangingPunct="1">
        <a:spcBef>
          <a:spcPct val="20000"/>
        </a:spcBef>
        <a:buChar char="•"/>
        <a:defRPr kumimoji="0" lang="it-IT" sz="2000">
          <a:solidFill>
            <a:schemeClr val="tx1"/>
          </a:solidFill>
          <a:latin typeface="+mn-lt"/>
          <a:ea typeface="+mn-ea"/>
          <a:cs typeface="+mn-cs"/>
        </a:defRPr>
      </a:lvl1pPr>
      <a:lvl2pPr marL="742950" indent="-285750" algn="l" rtl="0" eaLnBrk="1" latinLnBrk="0" hangingPunct="1">
        <a:spcBef>
          <a:spcPct val="20000"/>
        </a:spcBef>
        <a:buChar char="–"/>
        <a:defRPr kumimoji="0" lang="it-IT" sz="2000">
          <a:solidFill>
            <a:schemeClr val="tx1"/>
          </a:solidFill>
          <a:latin typeface="+mn-lt"/>
          <a:ea typeface="+mn-ea"/>
          <a:cs typeface="+mn-cs"/>
        </a:defRPr>
      </a:lvl2pPr>
      <a:lvl3pPr marL="1143000" indent="-228600" algn="l" rtl="0" eaLnBrk="1" latinLnBrk="0" hangingPunct="1">
        <a:spcBef>
          <a:spcPct val="20000"/>
        </a:spcBef>
        <a:buChar char="•"/>
        <a:defRPr kumimoji="0" lang="it-IT" sz="2000">
          <a:solidFill>
            <a:schemeClr val="tx1"/>
          </a:solidFill>
          <a:latin typeface="+mn-lt"/>
          <a:ea typeface="+mn-ea"/>
          <a:cs typeface="+mn-cs"/>
        </a:defRPr>
      </a:lvl3pPr>
      <a:lvl4pPr marL="1600200" indent="-228600" algn="l" rtl="0" eaLnBrk="1" latinLnBrk="0" hangingPunct="1">
        <a:spcBef>
          <a:spcPct val="20000"/>
        </a:spcBef>
        <a:buChar char="–"/>
        <a:defRPr kumimoji="0" lang="it-IT" sz="2000">
          <a:solidFill>
            <a:schemeClr val="tx1"/>
          </a:solidFill>
          <a:latin typeface="+mn-lt"/>
          <a:ea typeface="+mn-ea"/>
          <a:cs typeface="+mn-cs"/>
        </a:defRPr>
      </a:lvl4pPr>
      <a:lvl5pPr marL="2057400" indent="-228600" algn="l" rtl="0" eaLnBrk="1" latinLnBrk="0" hangingPunct="1">
        <a:spcBef>
          <a:spcPct val="20000"/>
        </a:spcBef>
        <a:buChar char="»"/>
        <a:defRPr kumimoji="0" lang="it-IT" sz="2000">
          <a:solidFill>
            <a:schemeClr val="tx1"/>
          </a:solidFill>
          <a:latin typeface="+mn-lt"/>
          <a:ea typeface="+mn-ea"/>
          <a:cs typeface="+mn-cs"/>
        </a:defRPr>
      </a:lvl5pPr>
      <a:lvl6pPr marL="2514600" indent="-228600" algn="l" rtl="0" eaLnBrk="1" latinLnBrk="0" hangingPunct="1">
        <a:spcBef>
          <a:spcPct val="20000"/>
        </a:spcBef>
        <a:buChar char="•"/>
        <a:defRPr kumimoji="0" lang="it-IT" sz="2000">
          <a:solidFill>
            <a:schemeClr val="tx1"/>
          </a:solidFill>
          <a:latin typeface="+mn-lt"/>
          <a:ea typeface="+mn-ea"/>
          <a:cs typeface="+mn-cs"/>
        </a:defRPr>
      </a:lvl6pPr>
      <a:lvl7pPr marL="2971800" indent="-228600" algn="l" rtl="0" eaLnBrk="1" latinLnBrk="0" hangingPunct="1">
        <a:spcBef>
          <a:spcPct val="20000"/>
        </a:spcBef>
        <a:buChar char="•"/>
        <a:defRPr kumimoji="0" lang="it-IT" sz="2000">
          <a:solidFill>
            <a:schemeClr val="tx1"/>
          </a:solidFill>
          <a:latin typeface="+mn-lt"/>
          <a:ea typeface="+mn-ea"/>
          <a:cs typeface="+mn-cs"/>
        </a:defRPr>
      </a:lvl7pPr>
      <a:lvl8pPr marL="3429000" indent="-228600" algn="l" rtl="0" eaLnBrk="1" latinLnBrk="0" hangingPunct="1">
        <a:spcBef>
          <a:spcPct val="20000"/>
        </a:spcBef>
        <a:buChar char="•"/>
        <a:defRPr kumimoji="0" lang="it-IT" sz="2000">
          <a:solidFill>
            <a:schemeClr val="tx1"/>
          </a:solidFill>
          <a:latin typeface="+mn-lt"/>
          <a:ea typeface="+mn-ea"/>
          <a:cs typeface="+mn-cs"/>
        </a:defRPr>
      </a:lvl8pPr>
      <a:lvl9pPr marL="3886200" indent="-228600" algn="l" rtl="0" eaLnBrk="1" latinLnBrk="0" hangingPunct="1">
        <a:spcBef>
          <a:spcPct val="20000"/>
        </a:spcBef>
        <a:buChar char="•"/>
        <a:defRPr kumimoji="0" lang="it-IT" sz="2000">
          <a:solidFill>
            <a:schemeClr val="tx1"/>
          </a:solidFill>
          <a:latin typeface="+mn-lt"/>
          <a:ea typeface="+mn-ea"/>
          <a:cs typeface="+mn-cs"/>
        </a:defRPr>
      </a:lvl9pPr>
      <a:extLst/>
    </p:bodyStyle>
    <p:otherStyle>
      <a:lvl1pPr marL="0" algn="l" rtl="0" eaLnBrk="1" latinLnBrk="0" hangingPunct="1">
        <a:defRPr kumimoji="0" lang="it-IT">
          <a:solidFill>
            <a:schemeClr val="tx1"/>
          </a:solidFill>
          <a:latin typeface="+mn-lt"/>
          <a:ea typeface="+mn-ea"/>
          <a:cs typeface="+mn-cs"/>
        </a:defRPr>
      </a:lvl1pPr>
      <a:lvl2pPr marL="457200" algn="l" rtl="0" eaLnBrk="1" latinLnBrk="0" hangingPunct="1">
        <a:defRPr kumimoji="0" lang="it-IT">
          <a:solidFill>
            <a:schemeClr val="tx1"/>
          </a:solidFill>
          <a:latin typeface="+mn-lt"/>
          <a:ea typeface="+mn-ea"/>
          <a:cs typeface="+mn-cs"/>
        </a:defRPr>
      </a:lvl2pPr>
      <a:lvl3pPr marL="914400" algn="l" rtl="0" eaLnBrk="1" latinLnBrk="0" hangingPunct="1">
        <a:defRPr kumimoji="0" lang="it-IT">
          <a:solidFill>
            <a:schemeClr val="tx1"/>
          </a:solidFill>
          <a:latin typeface="+mn-lt"/>
          <a:ea typeface="+mn-ea"/>
          <a:cs typeface="+mn-cs"/>
        </a:defRPr>
      </a:lvl3pPr>
      <a:lvl4pPr marL="1371600" algn="l" rtl="0" eaLnBrk="1" latinLnBrk="0" hangingPunct="1">
        <a:defRPr kumimoji="0" lang="it-IT">
          <a:solidFill>
            <a:schemeClr val="tx1"/>
          </a:solidFill>
          <a:latin typeface="+mn-lt"/>
          <a:ea typeface="+mn-ea"/>
          <a:cs typeface="+mn-cs"/>
        </a:defRPr>
      </a:lvl4pPr>
      <a:lvl5pPr marL="1828800" algn="l" rtl="0" eaLnBrk="1" latinLnBrk="0" hangingPunct="1">
        <a:defRPr kumimoji="0" lang="it-IT">
          <a:solidFill>
            <a:schemeClr val="tx1"/>
          </a:solidFill>
          <a:latin typeface="+mn-lt"/>
          <a:ea typeface="+mn-ea"/>
          <a:cs typeface="+mn-cs"/>
        </a:defRPr>
      </a:lvl5pPr>
      <a:lvl6pPr marL="2286000" algn="l" rtl="0" eaLnBrk="1" latinLnBrk="0" hangingPunct="1">
        <a:defRPr kumimoji="0" lang="it-IT">
          <a:solidFill>
            <a:schemeClr val="tx1"/>
          </a:solidFill>
          <a:latin typeface="+mn-lt"/>
          <a:ea typeface="+mn-ea"/>
          <a:cs typeface="+mn-cs"/>
        </a:defRPr>
      </a:lvl6pPr>
      <a:lvl7pPr marL="2743200" algn="l" rtl="0" eaLnBrk="1" latinLnBrk="0" hangingPunct="1">
        <a:defRPr kumimoji="0" lang="it-IT">
          <a:solidFill>
            <a:schemeClr val="tx1"/>
          </a:solidFill>
          <a:latin typeface="+mn-lt"/>
          <a:ea typeface="+mn-ea"/>
          <a:cs typeface="+mn-cs"/>
        </a:defRPr>
      </a:lvl7pPr>
      <a:lvl8pPr marL="3200400" algn="l" rtl="0" eaLnBrk="1" latinLnBrk="0" hangingPunct="1">
        <a:defRPr kumimoji="0" lang="it-IT">
          <a:solidFill>
            <a:schemeClr val="tx1"/>
          </a:solidFill>
          <a:latin typeface="+mn-lt"/>
          <a:ea typeface="+mn-ea"/>
          <a:cs typeface="+mn-cs"/>
        </a:defRPr>
      </a:lvl8pPr>
      <a:lvl9pPr marL="3657600" algn="l" rtl="0" eaLnBrk="1" latinLnBrk="0" hangingPunct="1">
        <a:defRPr kumimoji="0" lang="it-IT">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it.wikipedia.org/wiki/Internet" TargetMode="External"/><Relationship Id="rId2" Type="http://schemas.openxmlformats.org/officeDocument/2006/relationships/hyperlink" Target="http://it.wikipedia.org/wiki/Rete_informatic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hyperlink" Target="http://it.wikipedia.org/wiki/Crittografia" TargetMode="External"/><Relationship Id="rId2" Type="http://schemas.openxmlformats.org/officeDocument/2006/relationships/hyperlink" Target="http://it.wikipedia.org/wiki/Autenticazione" TargetMode="External"/><Relationship Id="rId1" Type="http://schemas.openxmlformats.org/officeDocument/2006/relationships/slideLayout" Target="../slideLayouts/slideLayout9.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3" Type="http://schemas.openxmlformats.org/officeDocument/2006/relationships/hyperlink" Target="http://it.wikipedia.org/wiki/Cifratur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http://upload.wikimedia.org/wikipedia/commons/thumb/e/eb/Gateway_firewall.svg/300px-Gateway_firewall.svg.png" TargetMode="External"/><Relationship Id="rId2" Type="http://schemas.openxmlformats.org/officeDocument/2006/relationships/hyperlink" Target="/wiki/File:Gateway_firewall.svg" TargetMode="Externa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it.wikipedia.org/wiki/Interne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it.wikipedia.org/wiki/Demilitarized_zon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it.wikipedia.org/wiki/Network_address_translation" TargetMode="Externa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hyperlink" Target="http://it.wikipedia.org/wiki/Sottorete" TargetMode="External"/><Relationship Id="rId2" Type="http://schemas.openxmlformats.org/officeDocument/2006/relationships/hyperlink" Target="http://it.wikipedia.org/wiki/LAN" TargetMode="Externa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hyperlink" Target="http://it.wikipedia.org/wiki/Host" TargetMode="External"/><Relationship Id="rId4" Type="http://schemas.openxmlformats.org/officeDocument/2006/relationships/hyperlink" Target="http://it.wikipedia.org/wiki/Rete_informatica"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t.wikipedia.org/wiki/Sicurezza_informatica" TargetMode="External"/><Relationship Id="rId2" Type="http://schemas.openxmlformats.org/officeDocument/2006/relationships/hyperlink" Target="http://it.wikipedia.org/wiki/Server" TargetMode="External"/><Relationship Id="rId1" Type="http://schemas.openxmlformats.org/officeDocument/2006/relationships/slideLayout" Target="../slideLayouts/slideLayout2.xml"/><Relationship Id="rId4" Type="http://schemas.openxmlformats.org/officeDocument/2006/relationships/hyperlink" Target="http://it.wikipedia.org/wiki/Danneggiamento_informatico"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t.wikipedia.org/wiki/Internet" TargetMode="External"/><Relationship Id="rId7" Type="http://schemas.openxmlformats.org/officeDocument/2006/relationships/hyperlink" Target="http://it.wikipedia.org/w/index.php?title=Integrit%C3%A0&amp;action=edit&amp;redlink=1" TargetMode="External"/><Relationship Id="rId2" Type="http://schemas.openxmlformats.org/officeDocument/2006/relationships/hyperlink" Target="http://it.wikipedia.org/wiki/Server" TargetMode="External"/><Relationship Id="rId1" Type="http://schemas.openxmlformats.org/officeDocument/2006/relationships/slideLayout" Target="../slideLayouts/slideLayout2.xml"/><Relationship Id="rId6" Type="http://schemas.openxmlformats.org/officeDocument/2006/relationships/hyperlink" Target="http://it.wikipedia.org/wiki/Domain_Name_System" TargetMode="External"/><Relationship Id="rId5" Type="http://schemas.openxmlformats.org/officeDocument/2006/relationships/hyperlink" Target="http://it.wikipedia.org/wiki/Webserver" TargetMode="External"/><Relationship Id="rId4" Type="http://schemas.openxmlformats.org/officeDocument/2006/relationships/hyperlink" Target="http://it.wikipedia.org/wiki/Mai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it.wikipedia.org/wiki/Indirizzo_IP" TargetMode="External"/><Relationship Id="rId2" Type="http://schemas.openxmlformats.org/officeDocument/2006/relationships/hyperlink" Target="http://it.wikipedia.org/wiki/Protocollo_di_rete" TargetMode="Externa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hyperlink" Target="http://it.wikipedia.org/wiki/Internet_Protoco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it.wikipedia.org/wiki/Indirizzo_IP" TargetMode="External"/><Relationship Id="rId2" Type="http://schemas.openxmlformats.org/officeDocument/2006/relationships/hyperlink" Target="http://it.wikipedia.org/wiki/Internet_Protocol" TargetMode="External"/><Relationship Id="rId1" Type="http://schemas.openxmlformats.org/officeDocument/2006/relationships/slideLayout" Target="../slideLayouts/slideLayout2.xml"/><Relationship Id="rId4" Type="http://schemas.openxmlformats.org/officeDocument/2006/relationships/hyperlink" Target="http://it.wikipedia.org/wiki/Sottoret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it.wikipedia.org/wiki/Internet" TargetMode="External"/><Relationship Id="rId2" Type="http://schemas.openxmlformats.org/officeDocument/2006/relationships/hyperlink" Target="http://it.wikipedia.org/wiki/IPv4"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it.wikipedia.org/wiki/Router"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it.wikipedia.org/wiki/Router"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it.wikipedia.org/wiki/Dominio_di_broadcast" TargetMode="External"/><Relationship Id="rId2" Type="http://schemas.openxmlformats.org/officeDocument/2006/relationships/hyperlink" Target="http://it.wikipedia.org/wiki/Broadcast" TargetMode="External"/><Relationship Id="rId1" Type="http://schemas.openxmlformats.org/officeDocument/2006/relationships/slideLayout" Target="../slideLayouts/slideLayout2.xml"/><Relationship Id="rId4" Type="http://schemas.openxmlformats.org/officeDocument/2006/relationships/hyperlink" Target="http://it.wikipedia.org/wiki/Livello_datalink"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it.wikipedia.org/wiki/Internet" TargetMode="External"/><Relationship Id="rId3" Type="http://schemas.openxmlformats.org/officeDocument/2006/relationships/hyperlink" Target="http://it.wikipedia.org/wiki/Browser" TargetMode="External"/><Relationship Id="rId7" Type="http://schemas.openxmlformats.org/officeDocument/2006/relationships/hyperlink" Target="http://it.wikipedia.org/wiki/World_Wide_Web" TargetMode="External"/><Relationship Id="rId2" Type="http://schemas.openxmlformats.org/officeDocument/2006/relationships/hyperlink" Target="http://it.wikipedia.org/wiki/Computer" TargetMode="External"/><Relationship Id="rId1" Type="http://schemas.openxmlformats.org/officeDocument/2006/relationships/slideLayout" Target="../slideLayouts/slideLayout2.xml"/><Relationship Id="rId6" Type="http://schemas.openxmlformats.org/officeDocument/2006/relationships/hyperlink" Target="http://it.wikipedia.org/wiki/Hyper_Text_Transfer_Protocol" TargetMode="External"/><Relationship Id="rId11" Type="http://schemas.openxmlformats.org/officeDocument/2006/relationships/hyperlink" Target="http://it.wikipedia.org/wiki/Sito_web" TargetMode="External"/><Relationship Id="rId5" Type="http://schemas.openxmlformats.org/officeDocument/2006/relationships/hyperlink" Target="http://it.wikipedia.org/wiki/HTML" TargetMode="External"/><Relationship Id="rId10" Type="http://schemas.openxmlformats.org/officeDocument/2006/relationships/hyperlink" Target="http://it.wikipedia.org/wiki/Personal_computer" TargetMode="External"/><Relationship Id="rId4" Type="http://schemas.openxmlformats.org/officeDocument/2006/relationships/hyperlink" Target="http://it.wikipedia.org/wiki/Pagina_web" TargetMode="External"/><Relationship Id="rId9" Type="http://schemas.openxmlformats.org/officeDocument/2006/relationships/hyperlink" Target="http://it.wikipedia.org/wiki/Server"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it.wikipedia.org/wiki/Programma_(informatica)" TargetMode="External"/><Relationship Id="rId2" Type="http://schemas.openxmlformats.org/officeDocument/2006/relationships/hyperlink" Target="http://it.wikipedia.org/wiki/Server" TargetMode="Externa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hyperlink" Target="http://it.wikipedia.org/wiki/File_Transfer_Protoco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it.wikipedia.org/wiki/Host" TargetMode="External"/><Relationship Id="rId2" Type="http://schemas.openxmlformats.org/officeDocument/2006/relationships/hyperlink" Target="http://it.wikipedia.org/wiki/Protocollo_(informatica)" TargetMode="Externa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hyperlink" Target="http://it.wikipedia.org/wiki/Transmission_Control_Protocol"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it-IT"/>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it-IT"/>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it-IT"/>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it-IT"/>
          </a:p>
        </p:txBody>
      </p:sp>
      <p:sp>
        <p:nvSpPr>
          <p:cNvPr id="10" name="Rectangle 24"/>
          <p:cNvSpPr>
            <a:spLocks noGrp="1"/>
          </p:cNvSpPr>
          <p:nvPr>
            <p:ph type="ctrTitle"/>
          </p:nvPr>
        </p:nvSpPr>
        <p:spPr/>
        <p:txBody>
          <a:bodyPr/>
          <a:lstStyle>
            <a:extLst/>
          </a:lstStyle>
          <a:p>
            <a:r>
              <a:rPr lang="it-IT" dirty="0" smtClean="0"/>
              <a:t>Il progetto di una rete</a:t>
            </a:r>
            <a:endParaRPr lang="it-IT" dirty="0"/>
          </a:p>
        </p:txBody>
      </p:sp>
      <p:sp>
        <p:nvSpPr>
          <p:cNvPr id="18" name="Rectangle 25"/>
          <p:cNvSpPr>
            <a:spLocks noGrp="1"/>
          </p:cNvSpPr>
          <p:nvPr>
            <p:ph type="subTitle" idx="1"/>
          </p:nvPr>
        </p:nvSpPr>
        <p:spPr/>
        <p:txBody>
          <a:bodyPr/>
          <a:lstStyle>
            <a:extLst/>
          </a:lstStyle>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endParaRPr lang="it-IT"/>
          </a:p>
        </p:txBody>
      </p:sp>
      <p:sp>
        <p:nvSpPr>
          <p:cNvPr id="227331" name="Rectangle 3"/>
          <p:cNvSpPr>
            <a:spLocks noGrp="1" noChangeArrowheads="1"/>
          </p:cNvSpPr>
          <p:nvPr>
            <p:ph type="body" idx="1"/>
          </p:nvPr>
        </p:nvSpPr>
        <p:spPr/>
        <p:txBody>
          <a:bodyPr/>
          <a:lstStyle/>
          <a:p>
            <a:endParaRPr lang="it-IT"/>
          </a:p>
        </p:txBody>
      </p:sp>
      <p:pic>
        <p:nvPicPr>
          <p:cNvPr id="227332" name="Picture 4"/>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normAutofit fontScale="90000"/>
          </a:bodyPr>
          <a:lstStyle/>
          <a:p>
            <a:r>
              <a:rPr lang="it-IT" sz="4000"/>
              <a:t>Tabelle di permutazione dell’armadio</a:t>
            </a:r>
          </a:p>
        </p:txBody>
      </p:sp>
      <p:pic>
        <p:nvPicPr>
          <p:cNvPr id="228393" name="Picture 41"/>
          <p:cNvPicPr>
            <a:picLocks noGrp="1" noChangeAspect="1" noChangeArrowheads="1"/>
          </p:cNvPicPr>
          <p:nvPr>
            <p:ph type="body" idx="1"/>
          </p:nvPr>
        </p:nvPicPr>
        <p:blipFill>
          <a:blip r:embed="rId2"/>
          <a:srcRect r="19839"/>
          <a:stretch>
            <a:fillRect/>
          </a:stretch>
        </p:blipFill>
        <p:spPr>
          <a:xfrm>
            <a:off x="179388" y="1557338"/>
            <a:ext cx="8640762" cy="4462462"/>
          </a:xfrm>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normAutofit fontScale="90000"/>
          </a:bodyPr>
          <a:lstStyle/>
          <a:p>
            <a:r>
              <a:rPr lang="it-IT" sz="4000"/>
              <a:t>Tabelle di permutazione dell’armadio</a:t>
            </a:r>
          </a:p>
        </p:txBody>
      </p:sp>
      <p:pic>
        <p:nvPicPr>
          <p:cNvPr id="230404" name="Picture 4"/>
          <p:cNvPicPr>
            <a:picLocks noChangeAspect="1" noChangeArrowheads="1"/>
          </p:cNvPicPr>
          <p:nvPr/>
        </p:nvPicPr>
        <p:blipFill>
          <a:blip r:embed="rId2"/>
          <a:srcRect r="32797"/>
          <a:stretch>
            <a:fillRect/>
          </a:stretch>
        </p:blipFill>
        <p:spPr bwMode="auto">
          <a:xfrm>
            <a:off x="250825" y="1484313"/>
            <a:ext cx="8424863" cy="4824412"/>
          </a:xfrm>
          <a:prstGeom prst="rect">
            <a:avLst/>
          </a:prstGeom>
          <a:noFill/>
          <a:ln w="3175">
            <a:noFill/>
            <a:miter lim="800000"/>
            <a:headEnd type="none" w="sm" len="sm"/>
            <a:tailEnd type="none" w="sm" len="sm"/>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normAutofit fontScale="90000"/>
          </a:bodyPr>
          <a:lstStyle/>
          <a:p>
            <a:r>
              <a:rPr lang="it-IT" sz="4000"/>
              <a:t>Tabelle di permutazione dell’armadio</a:t>
            </a:r>
          </a:p>
        </p:txBody>
      </p:sp>
      <p:pic>
        <p:nvPicPr>
          <p:cNvPr id="231428" name="Picture 4"/>
          <p:cNvPicPr>
            <a:picLocks noChangeAspect="1" noChangeArrowheads="1"/>
          </p:cNvPicPr>
          <p:nvPr/>
        </p:nvPicPr>
        <p:blipFill>
          <a:blip r:embed="rId2"/>
          <a:srcRect r="16399"/>
          <a:stretch>
            <a:fillRect/>
          </a:stretch>
        </p:blipFill>
        <p:spPr bwMode="auto">
          <a:xfrm>
            <a:off x="468313" y="1989138"/>
            <a:ext cx="8207375" cy="3816350"/>
          </a:xfrm>
          <a:prstGeom prst="rect">
            <a:avLst/>
          </a:prstGeom>
          <a:noFill/>
          <a:ln w="3175">
            <a:noFill/>
            <a:miter lim="800000"/>
            <a:headEnd type="none" w="sm" len="sm"/>
            <a:tailEnd type="none" w="sm" len="sm"/>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785794"/>
            <a:ext cx="8229600" cy="266719"/>
          </a:xfrm>
        </p:spPr>
        <p:txBody>
          <a:bodyPr>
            <a:normAutofit fontScale="90000"/>
          </a:bodyPr>
          <a:lstStyle/>
          <a:p>
            <a:r>
              <a:rPr lang="it-IT" sz="4000" b="1" dirty="0" smtClean="0"/>
              <a:t/>
            </a:r>
            <a:br>
              <a:rPr lang="it-IT" sz="4000" b="1" dirty="0" smtClean="0"/>
            </a:br>
            <a:r>
              <a:rPr sz="4000" b="1" smtClean="0"/>
              <a:t/>
            </a:r>
            <a:br>
              <a:rPr sz="4000" b="1" smtClean="0"/>
            </a:br>
            <a:r>
              <a:rPr sz="4000" b="1" smtClean="0"/>
              <a:t/>
            </a:r>
            <a:br>
              <a:rPr sz="4000" b="1" smtClean="0"/>
            </a:br>
            <a:r>
              <a:rPr sz="4000" b="1" smtClean="0"/>
              <a:t/>
            </a:r>
            <a:br>
              <a:rPr sz="4000" b="1" smtClean="0"/>
            </a:br>
            <a:r>
              <a:rPr sz="4000" b="1" smtClean="0"/>
              <a:t/>
            </a:r>
            <a:br>
              <a:rPr sz="4000" b="1" smtClean="0"/>
            </a:br>
            <a:r>
              <a:rPr sz="4000" b="1" smtClean="0"/>
              <a:t/>
            </a:r>
            <a:br>
              <a:rPr sz="4000" b="1" smtClean="0"/>
            </a:br>
            <a:r>
              <a:rPr sz="4000" b="1" smtClean="0"/>
              <a:t/>
            </a:r>
            <a:br>
              <a:rPr sz="4000" b="1" smtClean="0"/>
            </a:br>
            <a:r>
              <a:rPr sz="4000" b="1" smtClean="0"/>
              <a:t/>
            </a:r>
            <a:br>
              <a:rPr sz="4000" b="1" smtClean="0"/>
            </a:br>
            <a:r>
              <a:rPr sz="4000" b="1" smtClean="0"/>
              <a:t/>
            </a:r>
            <a:br>
              <a:rPr sz="4000" b="1" smtClean="0"/>
            </a:br>
            <a:r>
              <a:rPr sz="4000" b="1" smtClean="0"/>
              <a:t/>
            </a:r>
            <a:br>
              <a:rPr sz="4000" b="1" smtClean="0"/>
            </a:br>
            <a:r>
              <a:rPr sz="4000" b="1" smtClean="0"/>
              <a:t/>
            </a:r>
            <a:br>
              <a:rPr sz="4000" b="1" smtClean="0"/>
            </a:br>
            <a:r>
              <a:rPr lang="it-IT" sz="4000" b="1" dirty="0" err="1" smtClean="0"/>
              <a:t>Virtual</a:t>
            </a:r>
            <a:r>
              <a:rPr lang="it-IT" sz="4000" b="1" dirty="0" smtClean="0"/>
              <a:t> </a:t>
            </a:r>
            <a:r>
              <a:rPr lang="it-IT" sz="4000" b="1" dirty="0"/>
              <a:t>Private Network</a:t>
            </a:r>
            <a:br>
              <a:rPr lang="it-IT" sz="4000" b="1" dirty="0"/>
            </a:br>
            <a:endParaRPr lang="it-IT" sz="4000" b="1" dirty="0"/>
          </a:p>
        </p:txBody>
      </p:sp>
      <p:sp>
        <p:nvSpPr>
          <p:cNvPr id="158723" name="Rectangle 3"/>
          <p:cNvSpPr>
            <a:spLocks noGrp="1" noChangeArrowheads="1"/>
          </p:cNvSpPr>
          <p:nvPr>
            <p:ph type="body" idx="1"/>
          </p:nvPr>
        </p:nvSpPr>
        <p:spPr>
          <a:xfrm>
            <a:off x="457200" y="1125538"/>
            <a:ext cx="8229600" cy="5000625"/>
          </a:xfrm>
        </p:spPr>
        <p:txBody>
          <a:bodyPr/>
          <a:lstStyle/>
          <a:p>
            <a:r>
              <a:rPr lang="it-IT" dirty="0"/>
              <a:t>Una </a:t>
            </a:r>
            <a:r>
              <a:rPr lang="it-IT" b="1" dirty="0" err="1"/>
              <a:t>Virtual</a:t>
            </a:r>
            <a:r>
              <a:rPr lang="it-IT" b="1" dirty="0"/>
              <a:t> Private Network</a:t>
            </a:r>
            <a:r>
              <a:rPr lang="it-IT" dirty="0"/>
              <a:t> o </a:t>
            </a:r>
            <a:r>
              <a:rPr lang="it-IT" b="1" dirty="0"/>
              <a:t>VPN</a:t>
            </a:r>
            <a:r>
              <a:rPr lang="it-IT" dirty="0"/>
              <a:t> è una </a:t>
            </a:r>
            <a:r>
              <a:rPr lang="it-IT" dirty="0">
                <a:hlinkClick r:id="rId2" tooltip="Rete informatica"/>
              </a:rPr>
              <a:t>rete</a:t>
            </a:r>
            <a:r>
              <a:rPr lang="it-IT" dirty="0"/>
              <a:t> privata instaurata tra soggetti che utilizzano un sistema di trasmissione pubblico e condiviso come per esempio </a:t>
            </a:r>
            <a:r>
              <a:rPr lang="it-IT" dirty="0">
                <a:hlinkClick r:id="rId3" tooltip="Internet"/>
              </a:rPr>
              <a:t>Internet</a:t>
            </a:r>
            <a:r>
              <a:rPr lang="it-IT" dirty="0"/>
              <a:t>. Lo scopo delle reti VPN è di dare alle aziende le stesse possibilità delle linee private in affitto ad un costo inferiore sfruttando le reti condivise pubbliche.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50" name="Rectangle 6"/>
          <p:cNvSpPr>
            <a:spLocks noGrp="1" noChangeArrowheads="1"/>
          </p:cNvSpPr>
          <p:nvPr>
            <p:ph type="title"/>
          </p:nvPr>
        </p:nvSpPr>
        <p:spPr/>
        <p:txBody>
          <a:bodyPr/>
          <a:lstStyle/>
          <a:p>
            <a:endParaRPr lang="it-IT"/>
          </a:p>
        </p:txBody>
      </p:sp>
      <p:sp>
        <p:nvSpPr>
          <p:cNvPr id="159751" name="Rectangle 7"/>
          <p:cNvSpPr>
            <a:spLocks noGrp="1" noChangeArrowheads="1"/>
          </p:cNvSpPr>
          <p:nvPr>
            <p:ph type="body" sz="half" idx="1"/>
          </p:nvPr>
        </p:nvSpPr>
        <p:spPr/>
        <p:txBody>
          <a:bodyPr/>
          <a:lstStyle/>
          <a:p>
            <a:endParaRPr lang="it-IT" sz="2800"/>
          </a:p>
        </p:txBody>
      </p:sp>
      <p:sp>
        <p:nvSpPr>
          <p:cNvPr id="159752" name="Rectangle 8"/>
          <p:cNvSpPr>
            <a:spLocks noGrp="1" noChangeArrowheads="1"/>
          </p:cNvSpPr>
          <p:nvPr>
            <p:ph type="clipArt" sz="half" idx="2"/>
          </p:nvPr>
        </p:nvSpPr>
        <p:spPr/>
      </p:sp>
      <p:pic>
        <p:nvPicPr>
          <p:cNvPr id="159749" name="Picture 5" descr="flowVPN"/>
          <p:cNvPicPr>
            <a:picLocks noChangeAspect="1" noChangeArrowheads="1"/>
          </p:cNvPicPr>
          <p:nvPr/>
        </p:nvPicPr>
        <p:blipFill>
          <a:blip r:embed="rId2"/>
          <a:srcRect/>
          <a:stretch>
            <a:fillRect/>
          </a:stretch>
        </p:blipFill>
        <p:spPr bwMode="auto">
          <a:xfrm>
            <a:off x="323850" y="385763"/>
            <a:ext cx="8569325" cy="613886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7" name="Rectangle 5"/>
          <p:cNvSpPr>
            <a:spLocks noGrp="1" noChangeArrowheads="1"/>
          </p:cNvSpPr>
          <p:nvPr>
            <p:ph type="body" sz="half" idx="1"/>
          </p:nvPr>
        </p:nvSpPr>
        <p:spPr>
          <a:xfrm>
            <a:off x="457200" y="549275"/>
            <a:ext cx="3609975" cy="5576888"/>
          </a:xfrm>
        </p:spPr>
        <p:txBody>
          <a:bodyPr>
            <a:normAutofit lnSpcReduction="10000"/>
          </a:bodyPr>
          <a:lstStyle/>
          <a:p>
            <a:r>
              <a:rPr lang="it-IT" sz="2400"/>
              <a:t>Le reti VPN utilizzano collegamenti che necessitano di </a:t>
            </a:r>
            <a:r>
              <a:rPr lang="it-IT" sz="2400">
                <a:hlinkClick r:id="rId2" tooltip="Autenticazione"/>
              </a:rPr>
              <a:t>autenticazione</a:t>
            </a:r>
            <a:r>
              <a:rPr lang="it-IT" sz="2400"/>
              <a:t> per garantire che solo gli utenti autorizzati vi possano accedere; per garantire la sicurezza che i dati inviati in Internet non vengano intercettati o utilizzati da altri non autorizzati, esse utilizzano sistemi di </a:t>
            </a:r>
            <a:r>
              <a:rPr lang="it-IT" sz="2400">
                <a:hlinkClick r:id="rId3" tooltip="Crittografia"/>
              </a:rPr>
              <a:t>crittografia</a:t>
            </a:r>
            <a:r>
              <a:rPr lang="it-IT" sz="2400"/>
              <a:t>.</a:t>
            </a:r>
          </a:p>
        </p:txBody>
      </p:sp>
      <p:sp>
        <p:nvSpPr>
          <p:cNvPr id="161798" name="Rectangle 6"/>
          <p:cNvSpPr>
            <a:spLocks noGrp="1" noChangeArrowheads="1"/>
          </p:cNvSpPr>
          <p:nvPr>
            <p:ph sz="half" idx="2"/>
          </p:nvPr>
        </p:nvSpPr>
        <p:spPr/>
        <p:txBody>
          <a:bodyPr/>
          <a:lstStyle/>
          <a:p>
            <a:endParaRPr lang="it-IT" sz="2400"/>
          </a:p>
        </p:txBody>
      </p:sp>
      <p:pic>
        <p:nvPicPr>
          <p:cNvPr id="161800" name="Picture 8" descr="vpn-img"/>
          <p:cNvPicPr>
            <a:picLocks noChangeAspect="1" noChangeArrowheads="1"/>
          </p:cNvPicPr>
          <p:nvPr/>
        </p:nvPicPr>
        <p:blipFill>
          <a:blip r:embed="rId4"/>
          <a:srcRect/>
          <a:stretch>
            <a:fillRect/>
          </a:stretch>
        </p:blipFill>
        <p:spPr bwMode="auto">
          <a:xfrm>
            <a:off x="4284663" y="549275"/>
            <a:ext cx="4629150" cy="5410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p:cNvSpPr>
            <a:spLocks noGrp="1" noChangeArrowheads="1"/>
          </p:cNvSpPr>
          <p:nvPr>
            <p:ph type="body" idx="1"/>
          </p:nvPr>
        </p:nvSpPr>
        <p:spPr>
          <a:xfrm>
            <a:off x="457200" y="692150"/>
            <a:ext cx="8229600" cy="5434013"/>
          </a:xfrm>
        </p:spPr>
        <p:txBody>
          <a:bodyPr>
            <a:normAutofit/>
          </a:bodyPr>
          <a:lstStyle/>
          <a:p>
            <a:r>
              <a:rPr lang="it-IT" sz="3600" dirty="0"/>
              <a:t>Le reti VPN sicure adottano dunque protocolli che provvedono a cifrare il traffico transitante sulla VPN. Oltre alla </a:t>
            </a:r>
            <a:r>
              <a:rPr lang="it-IT" sz="3600" dirty="0">
                <a:hlinkClick r:id="rId3" tooltip="Cifratura"/>
              </a:rPr>
              <a:t>cifratura</a:t>
            </a:r>
            <a:r>
              <a:rPr lang="it-IT" sz="3600" dirty="0"/>
              <a:t>, una VPN sicura deve prevedere nei suoi protocolli dei meccanismi che impediscano violazioni della sicurezza, come ad esempio il furto dell'identità digitale o l'alterazione dei messaggi</a:t>
            </a:r>
            <a:r>
              <a:rPr lang="it-IT" sz="3600" dirty="0" smtClean="0"/>
              <a:t>.</a:t>
            </a:r>
            <a:endParaRPr lang="it-IT"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1" name="Rectangle 5"/>
          <p:cNvSpPr>
            <a:spLocks noGrp="1" noChangeArrowheads="1"/>
          </p:cNvSpPr>
          <p:nvPr>
            <p:ph type="title"/>
          </p:nvPr>
        </p:nvSpPr>
        <p:spPr/>
        <p:txBody>
          <a:bodyPr/>
          <a:lstStyle/>
          <a:p>
            <a:r>
              <a:rPr lang="it-IT"/>
              <a:t>Il firewall</a:t>
            </a:r>
          </a:p>
        </p:txBody>
      </p:sp>
      <p:sp>
        <p:nvSpPr>
          <p:cNvPr id="167942" name="Rectangle 6"/>
          <p:cNvSpPr>
            <a:spLocks noGrp="1" noChangeArrowheads="1"/>
          </p:cNvSpPr>
          <p:nvPr>
            <p:ph type="body" sz="half" idx="1"/>
          </p:nvPr>
        </p:nvSpPr>
        <p:spPr>
          <a:xfrm>
            <a:off x="457200" y="1600200"/>
            <a:ext cx="3035300" cy="4525963"/>
          </a:xfrm>
        </p:spPr>
        <p:txBody>
          <a:bodyPr>
            <a:normAutofit lnSpcReduction="10000"/>
          </a:bodyPr>
          <a:lstStyle/>
          <a:p>
            <a:pPr>
              <a:lnSpc>
                <a:spcPct val="90000"/>
              </a:lnSpc>
            </a:pPr>
            <a:r>
              <a:rPr lang="it-IT" sz="2400" i="1"/>
              <a:t>Apparato di rete hardware o software che filtra tutti i pacchetti entranti ed uscenti, da e verso una rete o un computer, applicando regole che contribuiscono alla sicurezza della stessa.</a:t>
            </a:r>
            <a:r>
              <a:rPr lang="it-IT" sz="2400"/>
              <a:t> </a:t>
            </a:r>
          </a:p>
        </p:txBody>
      </p:sp>
      <p:pic>
        <p:nvPicPr>
          <p:cNvPr id="167944" name="Picture 8" descr="http://upload.wikimedia.org/wikipedia/commons/thumb/e/eb/Gateway_firewall.svg/300px-Gateway_firewall.svg.png">
            <a:hlinkClick r:id="rId2" tooltip="&quot;Schema semplificato di una rete con firewall collegata a una rete esterna&quot;"/>
          </p:cNvPr>
          <p:cNvPicPr>
            <a:picLocks noGrp="1" noChangeAspect="1" noChangeArrowheads="1"/>
          </p:cNvPicPr>
          <p:nvPr>
            <p:ph sz="half" idx="2"/>
          </p:nvPr>
        </p:nvPicPr>
        <p:blipFill>
          <a:blip r:link="rId3"/>
          <a:srcRect/>
          <a:stretch>
            <a:fillRect/>
          </a:stretch>
        </p:blipFill>
        <p:spPr>
          <a:xfrm>
            <a:off x="3563938" y="1628775"/>
            <a:ext cx="5580062" cy="4392613"/>
          </a:xfrm>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5" name="Rectangle 5"/>
          <p:cNvSpPr>
            <a:spLocks noGrp="1" noChangeArrowheads="1"/>
          </p:cNvSpPr>
          <p:nvPr>
            <p:ph type="body" sz="half" idx="1"/>
          </p:nvPr>
        </p:nvSpPr>
        <p:spPr>
          <a:xfrm>
            <a:off x="457200" y="620713"/>
            <a:ext cx="4038600" cy="5505450"/>
          </a:xfrm>
        </p:spPr>
        <p:txBody>
          <a:bodyPr/>
          <a:lstStyle/>
          <a:p>
            <a:pPr>
              <a:lnSpc>
                <a:spcPct val="90000"/>
              </a:lnSpc>
            </a:pPr>
            <a:r>
              <a:rPr lang="it-IT" sz="2800"/>
              <a:t>La funzionalità principale in sostanza è quella di creare un filtro sulle connessioni entranti ed uscenti, in questo modo il dispositivo innalza il livello di sicurezza della rete e permette sia agli utenti interni che a quelli esterni di operare nel massimo della sicurezza. </a:t>
            </a:r>
          </a:p>
        </p:txBody>
      </p:sp>
      <p:sp>
        <p:nvSpPr>
          <p:cNvPr id="174086" name="Rectangle 6"/>
          <p:cNvSpPr>
            <a:spLocks noGrp="1" noChangeArrowheads="1"/>
          </p:cNvSpPr>
          <p:nvPr>
            <p:ph sz="half" idx="2"/>
          </p:nvPr>
        </p:nvSpPr>
        <p:spPr/>
        <p:txBody>
          <a:bodyPr/>
          <a:lstStyle/>
          <a:p>
            <a:pPr>
              <a:lnSpc>
                <a:spcPct val="90000"/>
              </a:lnSpc>
            </a:pPr>
            <a:endParaRPr lang="it-IT" sz="2800"/>
          </a:p>
        </p:txBody>
      </p:sp>
      <p:pic>
        <p:nvPicPr>
          <p:cNvPr id="174088" name="Picture 8" descr="firewall"/>
          <p:cNvPicPr>
            <a:picLocks noChangeAspect="1" noChangeArrowheads="1"/>
          </p:cNvPicPr>
          <p:nvPr/>
        </p:nvPicPr>
        <p:blipFill>
          <a:blip r:embed="rId2"/>
          <a:srcRect/>
          <a:stretch>
            <a:fillRect/>
          </a:stretch>
        </p:blipFill>
        <p:spPr bwMode="auto">
          <a:xfrm>
            <a:off x="4643438" y="1125538"/>
            <a:ext cx="4284662" cy="428466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endParaRPr lang="it-IT" sz="2800"/>
          </a:p>
        </p:txBody>
      </p:sp>
      <p:sp>
        <p:nvSpPr>
          <p:cNvPr id="28" name="Rectangle 6"/>
          <p:cNvSpPr>
            <a:spLocks noGrp="1"/>
          </p:cNvSpPr>
          <p:nvPr>
            <p:ph type="title"/>
          </p:nvPr>
        </p:nvSpPr>
        <p:spPr/>
        <p:txBody>
          <a:bodyPr>
            <a:normAutofit fontScale="90000"/>
          </a:bodyPr>
          <a:lstStyle>
            <a:extLst/>
          </a:lstStyle>
          <a:p>
            <a:r>
              <a:rPr lang="it-IT" dirty="0" smtClean="0"/>
              <a:t>Gli standard a livello fisico e data-link per una rete locale</a:t>
            </a:r>
            <a:endParaRPr lang="it-IT" dirty="0"/>
          </a:p>
        </p:txBody>
      </p:sp>
      <p:sp>
        <p:nvSpPr>
          <p:cNvPr id="17" name="Rectangle 8"/>
          <p:cNvSpPr>
            <a:spLocks noGrp="1"/>
          </p:cNvSpPr>
          <p:nvPr>
            <p:ph idx="1"/>
          </p:nvPr>
        </p:nvSpPr>
        <p:spPr/>
        <p:txBody>
          <a:bodyPr/>
          <a:lstStyle>
            <a:extLst/>
          </a:lstStyle>
          <a:p>
            <a:r>
              <a:rPr smtClean="0"/>
              <a:t>Le connessioni di reti locali si basano sullo standard ethernet</a:t>
            </a:r>
          </a:p>
          <a:p>
            <a:r>
              <a:rPr lang="it-IT" dirty="0" smtClean="0"/>
              <a:t>A</a:t>
            </a:r>
            <a:r>
              <a:rPr smtClean="0"/>
              <a:t>bbiamo diverse tecnologie ethernet</a:t>
            </a:r>
          </a:p>
          <a:p>
            <a:endParaRPr lang="it-IT" dirty="0"/>
          </a:p>
          <a:p>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a:xfrm>
            <a:off x="457200" y="549275"/>
            <a:ext cx="8229600" cy="5576888"/>
          </a:xfrm>
        </p:spPr>
        <p:txBody>
          <a:bodyPr>
            <a:normAutofit/>
          </a:bodyPr>
          <a:lstStyle/>
          <a:p>
            <a:pPr>
              <a:lnSpc>
                <a:spcPct val="90000"/>
              </a:lnSpc>
            </a:pPr>
            <a:r>
              <a:rPr lang="it-IT" sz="3600" dirty="0"/>
              <a:t>Usualmente la rete viene divisa in due sottoreti: una, detta esterna, comprende l'intera </a:t>
            </a:r>
            <a:r>
              <a:rPr lang="it-IT" sz="3600" dirty="0">
                <a:hlinkClick r:id="rId2" tooltip="Internet"/>
              </a:rPr>
              <a:t>Internet</a:t>
            </a:r>
            <a:r>
              <a:rPr lang="it-IT" sz="3600" dirty="0"/>
              <a:t> mentre l'altra interna, detta LAN (</a:t>
            </a:r>
            <a:r>
              <a:rPr lang="it-IT" sz="3600" dirty="0" err="1"/>
              <a:t>Local</a:t>
            </a:r>
            <a:r>
              <a:rPr lang="it-IT" sz="3600" dirty="0"/>
              <a:t> Area Network), comprende una sezione più o meno grande di un insieme di computer locali. </a:t>
            </a:r>
            <a:endParaRPr lang="it-IT" sz="3600" dirty="0" smtClean="0"/>
          </a:p>
          <a:p>
            <a:pPr>
              <a:lnSpc>
                <a:spcPct val="90000"/>
              </a:lnSpc>
            </a:pPr>
            <a:endParaRPr lang="it-IT" dirty="0" smtClean="0"/>
          </a:p>
          <a:p>
            <a:pPr>
              <a:lnSpc>
                <a:spcPct val="90000"/>
              </a:lnSpc>
            </a:pP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928670"/>
            <a:ext cx="7467600" cy="5197493"/>
          </a:xfrm>
        </p:spPr>
        <p:txBody>
          <a:bodyPr>
            <a:normAutofit/>
          </a:bodyPr>
          <a:lstStyle/>
          <a:p>
            <a:r>
              <a:rPr sz="3600" smtClean="0"/>
              <a:t>In alcuni casi è possibile che si crei l'esigenza di creare una terza sottorete detta </a:t>
            </a:r>
            <a:r>
              <a:rPr sz="3600" smtClean="0">
                <a:hlinkClick r:id="rId2" tooltip="Demilitarized zone"/>
              </a:rPr>
              <a:t>DMZ</a:t>
            </a:r>
            <a:r>
              <a:rPr sz="3600" smtClean="0"/>
              <a:t> (o zona demilitarizzata) atta a contenere quei sistemi che devono essere isolati dalla rete interna ma devono comunque essere protetti dal firewall.</a:t>
            </a:r>
          </a:p>
          <a:p>
            <a:endParaRPr lang="it-IT"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3"/>
          <p:cNvSpPr>
            <a:spLocks noGrp="1" noChangeArrowheads="1"/>
          </p:cNvSpPr>
          <p:nvPr>
            <p:ph type="body" sz="half" idx="1"/>
          </p:nvPr>
        </p:nvSpPr>
        <p:spPr>
          <a:xfrm>
            <a:off x="457200" y="620713"/>
            <a:ext cx="2962275" cy="5505450"/>
          </a:xfrm>
        </p:spPr>
        <p:txBody>
          <a:bodyPr>
            <a:normAutofit lnSpcReduction="10000"/>
          </a:bodyPr>
          <a:lstStyle/>
          <a:p>
            <a:pPr>
              <a:lnSpc>
                <a:spcPct val="90000"/>
              </a:lnSpc>
            </a:pPr>
            <a:r>
              <a:rPr lang="it-IT" sz="2800"/>
              <a:t>Una funzione spesso associata al firewall è quella di </a:t>
            </a:r>
            <a:r>
              <a:rPr lang="it-IT" sz="2800">
                <a:hlinkClick r:id="rId2" tooltip="Network address translation"/>
              </a:rPr>
              <a:t>NAT</a:t>
            </a:r>
            <a:r>
              <a:rPr lang="it-IT" sz="2800"/>
              <a:t> (traduzione degli indirizzi di rete), che può contribuire a rendere inaccessibili i calcolatori sulla rete interna.</a:t>
            </a:r>
          </a:p>
        </p:txBody>
      </p:sp>
      <p:sp>
        <p:nvSpPr>
          <p:cNvPr id="190469" name="Rectangle 5"/>
          <p:cNvSpPr>
            <a:spLocks noGrp="1" noChangeArrowheads="1"/>
          </p:cNvSpPr>
          <p:nvPr>
            <p:ph sz="half" idx="2"/>
          </p:nvPr>
        </p:nvSpPr>
        <p:spPr/>
        <p:txBody>
          <a:bodyPr/>
          <a:lstStyle/>
          <a:p>
            <a:pPr>
              <a:lnSpc>
                <a:spcPct val="90000"/>
              </a:lnSpc>
            </a:pPr>
            <a:endParaRPr lang="it-IT" sz="2800"/>
          </a:p>
        </p:txBody>
      </p:sp>
      <p:pic>
        <p:nvPicPr>
          <p:cNvPr id="190471" name="Picture 7" descr="nat"/>
          <p:cNvPicPr>
            <a:picLocks noChangeAspect="1" noChangeArrowheads="1"/>
          </p:cNvPicPr>
          <p:nvPr/>
        </p:nvPicPr>
        <p:blipFill>
          <a:blip r:embed="rId3"/>
          <a:srcRect/>
          <a:stretch>
            <a:fillRect/>
          </a:stretch>
        </p:blipFill>
        <p:spPr bwMode="auto">
          <a:xfrm>
            <a:off x="3635375" y="981075"/>
            <a:ext cx="5257800" cy="475297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428596" y="642918"/>
            <a:ext cx="8229600" cy="504825"/>
          </a:xfrm>
        </p:spPr>
        <p:txBody>
          <a:bodyPr>
            <a:normAutofit fontScale="90000"/>
          </a:bodyPr>
          <a:lstStyle/>
          <a:p>
            <a:r>
              <a:rPr lang="it-IT" sz="4000" b="1" dirty="0" smtClean="0"/>
              <a:t/>
            </a:r>
            <a:br>
              <a:rPr lang="it-IT" sz="4000" b="1" dirty="0" smtClean="0"/>
            </a:br>
            <a:r>
              <a:rPr sz="4000" b="1" smtClean="0"/>
              <a:t/>
            </a:r>
            <a:br>
              <a:rPr sz="4000" b="1" smtClean="0"/>
            </a:br>
            <a:r>
              <a:rPr sz="4000" b="1" smtClean="0"/>
              <a:t>Demilitarized zone</a:t>
            </a:r>
            <a:br>
              <a:rPr sz="4000" b="1" smtClean="0"/>
            </a:br>
            <a:endParaRPr lang="it-IT" sz="4000" b="1" dirty="0"/>
          </a:p>
        </p:txBody>
      </p:sp>
      <p:sp>
        <p:nvSpPr>
          <p:cNvPr id="194563" name="Rectangle 3"/>
          <p:cNvSpPr>
            <a:spLocks noGrp="1" noChangeArrowheads="1"/>
          </p:cNvSpPr>
          <p:nvPr>
            <p:ph type="body" idx="1"/>
          </p:nvPr>
        </p:nvSpPr>
        <p:spPr>
          <a:xfrm>
            <a:off x="457200" y="765175"/>
            <a:ext cx="8229600" cy="5360988"/>
          </a:xfrm>
        </p:spPr>
        <p:txBody>
          <a:bodyPr/>
          <a:lstStyle/>
          <a:p>
            <a:r>
              <a:rPr lang="it-IT" sz="2400" dirty="0"/>
              <a:t>Una </a:t>
            </a:r>
            <a:r>
              <a:rPr lang="it-IT" sz="2400" b="1" dirty="0"/>
              <a:t>DMZ</a:t>
            </a:r>
            <a:r>
              <a:rPr lang="it-IT" sz="2400" dirty="0"/>
              <a:t> (</a:t>
            </a:r>
            <a:r>
              <a:rPr lang="it-IT" sz="2400" b="1" dirty="0" err="1"/>
              <a:t>demilitarized</a:t>
            </a:r>
            <a:r>
              <a:rPr lang="it-IT" sz="2400" b="1" dirty="0"/>
              <a:t> zone</a:t>
            </a:r>
            <a:r>
              <a:rPr lang="it-IT" sz="2400" dirty="0"/>
              <a:t>) è un segmento isolato di </a:t>
            </a:r>
            <a:r>
              <a:rPr lang="it-IT" sz="2400" dirty="0">
                <a:hlinkClick r:id="rId2" tooltip="LAN"/>
              </a:rPr>
              <a:t>LAN</a:t>
            </a:r>
            <a:r>
              <a:rPr lang="it-IT" sz="2400" dirty="0"/>
              <a:t> (una "</a:t>
            </a:r>
            <a:r>
              <a:rPr lang="it-IT" sz="2400" dirty="0">
                <a:hlinkClick r:id="rId3" tooltip="Sottorete"/>
              </a:rPr>
              <a:t>sottorete</a:t>
            </a:r>
            <a:r>
              <a:rPr lang="it-IT" sz="2400" dirty="0"/>
              <a:t>") raggiungibile sia da </a:t>
            </a:r>
            <a:r>
              <a:rPr lang="it-IT" sz="2400" dirty="0">
                <a:hlinkClick r:id="rId4" tooltip="Rete informatica"/>
              </a:rPr>
              <a:t>reti</a:t>
            </a:r>
            <a:r>
              <a:rPr lang="it-IT" sz="2400" dirty="0"/>
              <a:t> interne che esterne che permette, però, connessioni esclusivamente </a:t>
            </a:r>
            <a:r>
              <a:rPr lang="it-IT" sz="2400" i="1" dirty="0"/>
              <a:t>verso</a:t>
            </a:r>
            <a:r>
              <a:rPr lang="it-IT" sz="2400" dirty="0"/>
              <a:t> l'esterno: gli </a:t>
            </a:r>
            <a:r>
              <a:rPr lang="it-IT" sz="2400" dirty="0" err="1">
                <a:hlinkClick r:id="rId5" tooltip="Host"/>
              </a:rPr>
              <a:t>host</a:t>
            </a:r>
            <a:r>
              <a:rPr lang="it-IT" sz="2400" dirty="0"/>
              <a:t> attestati sulla DMZ non possono connettersi alla rete aziendale interna.</a:t>
            </a:r>
          </a:p>
        </p:txBody>
      </p:sp>
      <p:pic>
        <p:nvPicPr>
          <p:cNvPr id="194565" name="Picture 5" descr="reti_dmz"/>
          <p:cNvPicPr>
            <a:picLocks noChangeAspect="1" noChangeArrowheads="1"/>
          </p:cNvPicPr>
          <p:nvPr/>
        </p:nvPicPr>
        <p:blipFill>
          <a:blip r:embed="rId6"/>
          <a:srcRect/>
          <a:stretch>
            <a:fillRect/>
          </a:stretch>
        </p:blipFill>
        <p:spPr bwMode="auto">
          <a:xfrm>
            <a:off x="2214546" y="2786058"/>
            <a:ext cx="5857916" cy="3633834"/>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body" idx="1"/>
          </p:nvPr>
        </p:nvSpPr>
        <p:spPr>
          <a:xfrm>
            <a:off x="457200" y="765175"/>
            <a:ext cx="8229600" cy="5360988"/>
          </a:xfrm>
        </p:spPr>
        <p:txBody>
          <a:bodyPr>
            <a:noAutofit/>
          </a:bodyPr>
          <a:lstStyle/>
          <a:p>
            <a:r>
              <a:rPr lang="it-IT" sz="3200" dirty="0"/>
              <a:t>Tale configurazione viene normalmente utilizzata per permettere ai </a:t>
            </a:r>
            <a:r>
              <a:rPr lang="it-IT" sz="3200" dirty="0">
                <a:hlinkClick r:id="rId2" tooltip="Server"/>
              </a:rPr>
              <a:t>server</a:t>
            </a:r>
            <a:r>
              <a:rPr lang="it-IT" sz="3200" dirty="0"/>
              <a:t> posizionati sulla DMZ di fornire servizi all'esterno senza compromettere la </a:t>
            </a:r>
            <a:r>
              <a:rPr lang="it-IT" sz="3200" dirty="0">
                <a:hlinkClick r:id="rId3" tooltip="Sicurezza informatica"/>
              </a:rPr>
              <a:t>sicurezza</a:t>
            </a:r>
            <a:r>
              <a:rPr lang="it-IT" sz="3200" dirty="0"/>
              <a:t> della rete aziendale interna nel caso una di tali macchine sia sottoposta ad un </a:t>
            </a:r>
            <a:r>
              <a:rPr lang="it-IT" sz="3200" dirty="0">
                <a:hlinkClick r:id="rId4" tooltip="Danneggiamento informatico"/>
              </a:rPr>
              <a:t>attacco informatico</a:t>
            </a:r>
            <a:r>
              <a:rPr lang="it-IT" sz="3200" dirty="0"/>
              <a:t>: per chi si connette dall'esterno dell'organizzazione la DMZ è infatti una sorta di "strada senza uscita" o "vicolo cieco".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5" name="Rectangle 3"/>
          <p:cNvSpPr>
            <a:spLocks noGrp="1" noChangeArrowheads="1"/>
          </p:cNvSpPr>
          <p:nvPr>
            <p:ph type="body" idx="1"/>
          </p:nvPr>
        </p:nvSpPr>
        <p:spPr>
          <a:xfrm>
            <a:off x="457200" y="549275"/>
            <a:ext cx="8229600" cy="5576888"/>
          </a:xfrm>
        </p:spPr>
        <p:txBody>
          <a:bodyPr>
            <a:noAutofit/>
          </a:bodyPr>
          <a:lstStyle/>
          <a:p>
            <a:r>
              <a:rPr lang="it-IT" sz="3600" dirty="0"/>
              <a:t>Solitamente sulla DMZ sono infatti collegati i </a:t>
            </a:r>
            <a:r>
              <a:rPr lang="it-IT" sz="3600" dirty="0">
                <a:hlinkClick r:id="rId2" tooltip="Server"/>
              </a:rPr>
              <a:t>server</a:t>
            </a:r>
            <a:r>
              <a:rPr lang="it-IT" sz="3600" dirty="0"/>
              <a:t> </a:t>
            </a:r>
            <a:r>
              <a:rPr lang="it-IT" sz="3600" i="1" dirty="0"/>
              <a:t>pubblici</a:t>
            </a:r>
            <a:r>
              <a:rPr lang="it-IT" sz="3600" dirty="0"/>
              <a:t> (ovvero quei server che necessitano di essere raggiungibili dall'esterno della rete aziendale - ed anche dalla </a:t>
            </a:r>
            <a:r>
              <a:rPr lang="it-IT" sz="3600" dirty="0">
                <a:hlinkClick r:id="rId3" tooltip="Internet"/>
              </a:rPr>
              <a:t>internet</a:t>
            </a:r>
            <a:r>
              <a:rPr lang="it-IT" sz="3600" dirty="0"/>
              <a:t> - come, ad esempio, server </a:t>
            </a:r>
            <a:r>
              <a:rPr lang="it-IT" sz="3600" dirty="0">
                <a:hlinkClick r:id="rId4" tooltip="Mail"/>
              </a:rPr>
              <a:t>mail</a:t>
            </a:r>
            <a:r>
              <a:rPr lang="it-IT" sz="3600" dirty="0"/>
              <a:t>, </a:t>
            </a:r>
            <a:r>
              <a:rPr lang="it-IT" sz="3600" dirty="0" err="1">
                <a:hlinkClick r:id="rId5" tooltip="Webserver"/>
              </a:rPr>
              <a:t>webserver</a:t>
            </a:r>
            <a:r>
              <a:rPr lang="it-IT" sz="3600" dirty="0"/>
              <a:t> e server </a:t>
            </a:r>
            <a:r>
              <a:rPr lang="it-IT" sz="3600" dirty="0">
                <a:hlinkClick r:id="rId6" tooltip="Domain Name System"/>
              </a:rPr>
              <a:t>DNS</a:t>
            </a:r>
            <a:r>
              <a:rPr lang="it-IT" sz="3600" dirty="0"/>
              <a:t>) che rimangono in tal modo separati dalla LAN interna, evitando di comprometterne l'</a:t>
            </a:r>
            <a:r>
              <a:rPr lang="it-IT" sz="3600" dirty="0">
                <a:hlinkClick r:id="rId7" tooltip="Integrità (pagina inesistente)"/>
              </a:rPr>
              <a:t>integrità</a:t>
            </a:r>
            <a:r>
              <a:rPr lang="it-IT" sz="3600" dirty="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r>
              <a:rPr sz="2800" smtClean="0"/>
              <a:t>In un sistema Client/Server (o centralizzato) alcune macchine della rete rivestono un ruolo ben definito. Si tratta di computer specializzati in funzioni specifiche (Server) a cui tutti gli altri (Client) si devono rivolgere. Il Server ha il compito di gestire e amministrare le risorse di rete. Il Client assume invece una posizione subordinata, accedendo alle risorse condivise dal Server:</a:t>
            </a:r>
            <a:endParaRPr lang="it-IT" sz="2800" dirty="0"/>
          </a:p>
        </p:txBody>
      </p:sp>
      <p:sp>
        <p:nvSpPr>
          <p:cNvPr id="3" name="Titolo 2"/>
          <p:cNvSpPr>
            <a:spLocks noGrp="1"/>
          </p:cNvSpPr>
          <p:nvPr>
            <p:ph type="title"/>
          </p:nvPr>
        </p:nvSpPr>
        <p:spPr/>
        <p:txBody>
          <a:bodyPr/>
          <a:lstStyle/>
          <a:p>
            <a:r>
              <a:rPr smtClean="0"/>
              <a:t>Client/Server</a:t>
            </a:r>
            <a:endParaRPr lang="it-I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endParaRPr lang="it-IT"/>
          </a:p>
        </p:txBody>
      </p:sp>
      <p:sp>
        <p:nvSpPr>
          <p:cNvPr id="3" name="Titolo 2"/>
          <p:cNvSpPr>
            <a:spLocks noGrp="1"/>
          </p:cNvSpPr>
          <p:nvPr>
            <p:ph type="title"/>
          </p:nvPr>
        </p:nvSpPr>
        <p:spPr/>
        <p:txBody>
          <a:bodyPr/>
          <a:lstStyle/>
          <a:p>
            <a:endParaRPr lang="it-IT"/>
          </a:p>
        </p:txBody>
      </p:sp>
      <p:pic>
        <p:nvPicPr>
          <p:cNvPr id="1028" name="Picture 4" descr="http://www.liberliber.it/biblioteca/c/calvo/internet_2000/html/figure/fig121.gif"/>
          <p:cNvPicPr>
            <a:picLocks noChangeAspect="1" noChangeArrowheads="1"/>
          </p:cNvPicPr>
          <p:nvPr/>
        </p:nvPicPr>
        <p:blipFill>
          <a:blip r:embed="rId2"/>
          <a:srcRect/>
          <a:stretch>
            <a:fillRect/>
          </a:stretch>
        </p:blipFill>
        <p:spPr bwMode="auto">
          <a:xfrm>
            <a:off x="500034" y="928670"/>
            <a:ext cx="8358051" cy="5214974"/>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4"/>
          <p:cNvSpPr>
            <a:spLocks noGrp="1"/>
          </p:cNvSpPr>
          <p:nvPr>
            <p:ph type="subTitle" idx="1"/>
          </p:nvPr>
        </p:nvSpPr>
        <p:spPr/>
        <p:txBody>
          <a:bodyPr/>
          <a:lstStyle/>
          <a:p>
            <a:endParaRPr lang="it-IT"/>
          </a:p>
        </p:txBody>
      </p:sp>
      <p:sp>
        <p:nvSpPr>
          <p:cNvPr id="4" name="Titolo 3"/>
          <p:cNvSpPr>
            <a:spLocks noGrp="1"/>
          </p:cNvSpPr>
          <p:nvPr>
            <p:ph type="title"/>
          </p:nvPr>
        </p:nvSpPr>
        <p:spPr/>
        <p:txBody>
          <a:bodyPr/>
          <a:lstStyle/>
          <a:p>
            <a:r>
              <a:rPr lang="it-IT" i="1" dirty="0" smtClean="0"/>
              <a:t>S</a:t>
            </a:r>
            <a:r>
              <a:rPr i="1" smtClean="0"/>
              <a:t>erver DHCP</a:t>
            </a:r>
            <a:endParaRPr lang="it-IT" i="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Rectangle 3"/>
          <p:cNvSpPr>
            <a:spLocks noGrp="1" noChangeArrowheads="1"/>
          </p:cNvSpPr>
          <p:nvPr>
            <p:ph type="body" idx="1"/>
          </p:nvPr>
        </p:nvSpPr>
        <p:spPr>
          <a:xfrm>
            <a:off x="457200" y="476250"/>
            <a:ext cx="8229600" cy="2089150"/>
          </a:xfrm>
        </p:spPr>
        <p:txBody>
          <a:bodyPr/>
          <a:lstStyle/>
          <a:p>
            <a:pPr>
              <a:lnSpc>
                <a:spcPct val="90000"/>
              </a:lnSpc>
            </a:pPr>
            <a:r>
              <a:rPr lang="it-IT" sz="2400" i="1"/>
              <a:t>Il </a:t>
            </a:r>
            <a:r>
              <a:rPr lang="it-IT" sz="2400" b="1" i="1"/>
              <a:t>Dynamic Host Configuration Protocol</a:t>
            </a:r>
            <a:r>
              <a:rPr lang="it-IT" sz="2400" i="1"/>
              <a:t> (</a:t>
            </a:r>
            <a:r>
              <a:rPr lang="it-IT" sz="2400" b="1" i="1"/>
              <a:t>DHCP</a:t>
            </a:r>
            <a:r>
              <a:rPr lang="it-IT" sz="2400" i="1"/>
              <a:t>) (protocollo di configurazione dinamica degli indirizzi) è un </a:t>
            </a:r>
            <a:r>
              <a:rPr lang="it-IT" sz="2400" i="1">
                <a:hlinkClick r:id="rId2" tooltip="Protocollo di rete"/>
              </a:rPr>
              <a:t>protocollo</a:t>
            </a:r>
            <a:r>
              <a:rPr lang="it-IT" sz="2400" i="1"/>
              <a:t> che permette ai dispositivi di rete di ricevere la configurazione </a:t>
            </a:r>
            <a:r>
              <a:rPr lang="it-IT" sz="2400" i="1">
                <a:hlinkClick r:id="rId3" tooltip="Indirizzo IP"/>
              </a:rPr>
              <a:t>IP</a:t>
            </a:r>
            <a:r>
              <a:rPr lang="it-IT" sz="2400" i="1"/>
              <a:t> necessaria per poter operare su una rete basata su </a:t>
            </a:r>
            <a:r>
              <a:rPr lang="it-IT" sz="2400" i="1">
                <a:hlinkClick r:id="rId4" tooltip="Internet Protocol"/>
              </a:rPr>
              <a:t>Internet Protocol</a:t>
            </a:r>
            <a:r>
              <a:rPr lang="it-IT" sz="2400" i="1"/>
              <a:t>.</a:t>
            </a:r>
          </a:p>
        </p:txBody>
      </p:sp>
      <p:pic>
        <p:nvPicPr>
          <p:cNvPr id="212997" name="Picture 5" descr="dhcp-1"/>
          <p:cNvPicPr>
            <a:picLocks noChangeAspect="1" noChangeArrowheads="1"/>
          </p:cNvPicPr>
          <p:nvPr/>
        </p:nvPicPr>
        <p:blipFill>
          <a:blip r:embed="rId5"/>
          <a:srcRect/>
          <a:stretch>
            <a:fillRect/>
          </a:stretch>
        </p:blipFill>
        <p:spPr bwMode="auto">
          <a:xfrm>
            <a:off x="2195513" y="2636838"/>
            <a:ext cx="4791075" cy="36671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p:cNvSpPr>
          <p:nvPr>
            <p:ph type="title"/>
          </p:nvPr>
        </p:nvSpPr>
        <p:spPr/>
        <p:txBody>
          <a:bodyPr>
            <a:normAutofit fontScale="90000"/>
          </a:bodyPr>
          <a:lstStyle>
            <a:extLst/>
          </a:lstStyle>
          <a:p>
            <a:r>
              <a:rPr lang="it-IT"/>
              <a:t>Domanda e risposta di esempio</a:t>
            </a:r>
          </a:p>
        </p:txBody>
      </p:sp>
      <p:sp>
        <p:nvSpPr>
          <p:cNvPr id="4" name="Rectangle 25"/>
          <p:cNvSpPr txBox="1">
            <a:spLocks/>
          </p:cNvSpPr>
          <p:nvPr/>
        </p:nvSpPr>
        <p:spPr>
          <a:xfrm>
            <a:off x="762000" y="2971800"/>
            <a:ext cx="7086600" cy="1295400"/>
          </a:xfrm>
          <a:prstGeom prst="rect">
            <a:avLst/>
          </a:prstGeom>
        </p:spPr>
        <p:txBody>
          <a:bodyPr vert="horz">
            <a:normAutofit lnSpcReduction="10000"/>
          </a:bodyPr>
          <a:lstStyle>
            <a:extLst/>
          </a:lstStyle>
          <a:p>
            <a:pPr marL="342900" marR="0" lvl="0" indent="-342900" algn="l" defTabSz="914400" eaLnBrk="1" fontAlgn="auto" latinLnBrk="0" hangingPunct="1">
              <a:lnSpc>
                <a:spcPct val="100000"/>
              </a:lnSpc>
              <a:spcBef>
                <a:spcPct val="20000"/>
              </a:spcBef>
              <a:spcAft>
                <a:spcPts val="0"/>
              </a:spcAft>
              <a:buClrTx/>
              <a:buSzTx/>
              <a:buFont typeface="Arial"/>
              <a:buChar char="•"/>
              <a:tabLst/>
              <a:defRPr lang="it-IT"/>
            </a:pPr>
            <a:r>
              <a:rPr kumimoji="0" lang="it-IT" sz="2000" b="0" i="0" u="none" strike="noStrike" kern="0" cap="none" spc="0" normalizeH="0" baseline="0">
                <a:ln>
                  <a:noFill/>
                </a:ln>
                <a:solidFill>
                  <a:schemeClr val="tx1"/>
                </a:solidFill>
                <a:effectLst/>
                <a:uLnTx/>
                <a:uFillTx/>
                <a:latin typeface="+mn-lt"/>
                <a:ea typeface="+mn-ea"/>
                <a:cs typeface="+mn-cs"/>
              </a:rPr>
              <a:t>Le diapositive seguenti contengono esempi di domande e sono state create con i layout del modello Quiz. Per vedere le animazioni delle risposte, visualizzarle in modalità presentazione.</a:t>
            </a:r>
          </a:p>
          <a:p>
            <a:pPr marL="342900" marR="0" lvl="0" indent="-342900" algn="l" defTabSz="914400" eaLnBrk="1" fontAlgn="auto" latinLnBrk="0" hangingPunct="1">
              <a:lnSpc>
                <a:spcPct val="100000"/>
              </a:lnSpc>
              <a:spcBef>
                <a:spcPct val="20000"/>
              </a:spcBef>
              <a:spcAft>
                <a:spcPts val="0"/>
              </a:spcAft>
              <a:buClrTx/>
              <a:buSzTx/>
              <a:buFont typeface="Arial"/>
              <a:buChar char="•"/>
              <a:tabLst/>
              <a:defRPr lang="it-IT"/>
            </a:pPr>
            <a:endParaRPr kumimoji="0" lang="it-IT" sz="2000" b="0" i="0" u="none" strike="noStrike" kern="0" cap="none" spc="0" normalizeH="0" baseline="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3"/>
          <a:srcRect/>
          <a:stretch>
            <a:fillRect/>
          </a:stretch>
        </p:blipFill>
        <p:spPr bwMode="auto">
          <a:xfrm>
            <a:off x="214282" y="1285860"/>
            <a:ext cx="8715404" cy="4500594"/>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9" name="Rectangle 3"/>
          <p:cNvSpPr>
            <a:spLocks noGrp="1" noChangeArrowheads="1"/>
          </p:cNvSpPr>
          <p:nvPr>
            <p:ph type="body" idx="1"/>
          </p:nvPr>
        </p:nvSpPr>
        <p:spPr>
          <a:xfrm>
            <a:off x="457200" y="476250"/>
            <a:ext cx="8229600" cy="5649913"/>
          </a:xfrm>
        </p:spPr>
        <p:txBody>
          <a:bodyPr>
            <a:normAutofit/>
          </a:bodyPr>
          <a:lstStyle/>
          <a:p>
            <a:pPr>
              <a:lnSpc>
                <a:spcPct val="90000"/>
              </a:lnSpc>
            </a:pPr>
            <a:r>
              <a:rPr lang="it-IT" sz="4000" i="1" dirty="0"/>
              <a:t>In una rete basata sul protocollo </a:t>
            </a:r>
            <a:r>
              <a:rPr lang="it-IT" sz="4000" i="1" dirty="0">
                <a:hlinkClick r:id="rId2" tooltip="Internet Protocol"/>
              </a:rPr>
              <a:t>IP</a:t>
            </a:r>
            <a:r>
              <a:rPr lang="it-IT" sz="4000" i="1" dirty="0"/>
              <a:t>, ogni calcolatore ha bisogno di un </a:t>
            </a:r>
            <a:r>
              <a:rPr lang="it-IT" sz="4000" i="1" dirty="0">
                <a:hlinkClick r:id="rId3" tooltip="Indirizzo IP"/>
              </a:rPr>
              <a:t>indirizzo IP</a:t>
            </a:r>
            <a:r>
              <a:rPr lang="it-IT" sz="4000" i="1" dirty="0"/>
              <a:t>, scelto in modo tale che appartenga alla </a:t>
            </a:r>
            <a:r>
              <a:rPr lang="it-IT" sz="4000" i="1" dirty="0">
                <a:hlinkClick r:id="rId4" tooltip="Sottorete"/>
              </a:rPr>
              <a:t>sottorete</a:t>
            </a:r>
            <a:r>
              <a:rPr lang="it-IT" sz="4000" i="1" dirty="0"/>
              <a:t> a cui è collegato e che sia unico, ovvero che non ci siano altri calcolatori che stiano già usando quell'indirizzo</a:t>
            </a:r>
            <a:r>
              <a:rPr lang="it-IT" sz="4000" i="1" dirty="0" smtClean="0"/>
              <a:t>.</a:t>
            </a:r>
            <a:endParaRPr lang="it-IT" sz="4000"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571480"/>
            <a:ext cx="7467600" cy="5554683"/>
          </a:xfrm>
        </p:spPr>
        <p:txBody>
          <a:bodyPr>
            <a:normAutofit lnSpcReduction="10000"/>
          </a:bodyPr>
          <a:lstStyle/>
          <a:p>
            <a:r>
              <a:rPr sz="3200" i="1" smtClean="0"/>
              <a:t>Il compito di assegnare manualmente gli indirizzi IP ai calcolatori comporta un rilevante onere per gli amministratori di rete, soprattutto in reti di grandi dimensioni. Inoltre gli indirizzi </a:t>
            </a:r>
            <a:r>
              <a:rPr sz="3200" i="1" smtClean="0">
                <a:hlinkClick r:id="rId2" tooltip="IPv4"/>
              </a:rPr>
              <a:t>IPv4</a:t>
            </a:r>
            <a:r>
              <a:rPr sz="3200" i="1" smtClean="0"/>
              <a:t> (attualmente usati nella quasi totalità delle reti al mondo) con l'aumentare dei computer connessi a </a:t>
            </a:r>
            <a:r>
              <a:rPr sz="3200" i="1" smtClean="0">
                <a:hlinkClick r:id="rId3" tooltip="Internet"/>
              </a:rPr>
              <a:t>Internet</a:t>
            </a:r>
            <a:r>
              <a:rPr sz="3200" i="1" smtClean="0"/>
              <a:t> hanno cominciato a scarseggiare, diminuendo la disponibilità di IP fissi.</a:t>
            </a:r>
          </a:p>
          <a:p>
            <a:endParaRPr lang="it-I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3" name="Rectangle 3"/>
          <p:cNvSpPr>
            <a:spLocks noGrp="1" noChangeArrowheads="1"/>
          </p:cNvSpPr>
          <p:nvPr>
            <p:ph type="body" idx="1"/>
          </p:nvPr>
        </p:nvSpPr>
        <p:spPr>
          <a:xfrm>
            <a:off x="457200" y="928669"/>
            <a:ext cx="8229600" cy="5197493"/>
          </a:xfrm>
        </p:spPr>
        <p:txBody>
          <a:bodyPr>
            <a:normAutofit/>
          </a:bodyPr>
          <a:lstStyle/>
          <a:p>
            <a:pPr>
              <a:lnSpc>
                <a:spcPct val="90000"/>
              </a:lnSpc>
            </a:pPr>
            <a:r>
              <a:rPr lang="it-IT" sz="4000" i="1" dirty="0"/>
              <a:t>Il </a:t>
            </a:r>
            <a:r>
              <a:rPr lang="it-IT" sz="4000" b="1" i="1" dirty="0"/>
              <a:t>Client DHCP</a:t>
            </a:r>
            <a:r>
              <a:rPr lang="it-IT" sz="4000" i="1" dirty="0"/>
              <a:t> è un calcolatore che ha bisogno di ottenere un indirizzo IP valido per la sottorete a cui è collegato, e anche il programma che si occupa di richiedere l'indirizzo IP e configurarlo</a:t>
            </a:r>
            <a:r>
              <a:rPr lang="it-IT" sz="4000" i="1" dirty="0" smtClean="0"/>
              <a:t>.</a:t>
            </a:r>
            <a:endParaRPr lang="it-IT" sz="4000" i="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857232"/>
            <a:ext cx="7467600" cy="5268931"/>
          </a:xfrm>
        </p:spPr>
        <p:txBody>
          <a:bodyPr/>
          <a:lstStyle/>
          <a:p>
            <a:r>
              <a:rPr sz="3600" i="1" smtClean="0"/>
              <a:t>Il </a:t>
            </a:r>
            <a:r>
              <a:rPr sz="3600" b="1" i="1" smtClean="0"/>
              <a:t>Server DHCP</a:t>
            </a:r>
            <a:r>
              <a:rPr sz="3600" i="1" smtClean="0"/>
              <a:t> è il calcolatore che assegna gli indirizzi IP, e anche il processo che svolge questa funzione. Talvolta questa funzione è incorporata in un </a:t>
            </a:r>
            <a:r>
              <a:rPr sz="3600" i="1" smtClean="0">
                <a:hlinkClick r:id="rId2" tooltip="Router"/>
              </a:rPr>
              <a:t>router</a:t>
            </a:r>
            <a:r>
              <a:rPr sz="3600" i="1" smtClean="0"/>
              <a:t>.</a:t>
            </a:r>
          </a:p>
          <a:p>
            <a:endParaRPr lang="it-IT"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714356"/>
            <a:ext cx="7467600" cy="5411807"/>
          </a:xfrm>
        </p:spPr>
        <p:txBody>
          <a:bodyPr/>
          <a:lstStyle/>
          <a:p>
            <a:r>
              <a:rPr sz="2800" i="1" smtClean="0"/>
              <a:t>Il </a:t>
            </a:r>
            <a:r>
              <a:rPr sz="2800" b="1" i="1" smtClean="0"/>
              <a:t>DHCP relay</a:t>
            </a:r>
            <a:r>
              <a:rPr sz="2800" i="1" smtClean="0"/>
              <a:t> è il calcolatore (o più spesso una funzione implementata in un </a:t>
            </a:r>
            <a:r>
              <a:rPr sz="2800" i="1" smtClean="0">
                <a:hlinkClick r:id="rId2" tooltip="Router"/>
              </a:rPr>
              <a:t>router</a:t>
            </a:r>
            <a:r>
              <a:rPr sz="2800" i="1" smtClean="0"/>
              <a:t>) che si occupa di inoltrare le richieste DHCP ad un server, qualora questo non sia sulla stessa sottorete. Questo componente è necessario solo se un server DHCP deve servire molteplici sottoreti. Deve esistere almeno un DHCP relay per ciascuna sottorete servita. Ogni relay deve essere esplicitamente configurato per inoltrare le richieste a uno o più server.</a:t>
            </a:r>
          </a:p>
          <a:p>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7" name="Rectangle 3"/>
          <p:cNvSpPr>
            <a:spLocks noGrp="1" noChangeArrowheads="1"/>
          </p:cNvSpPr>
          <p:nvPr>
            <p:ph type="body" idx="1"/>
          </p:nvPr>
        </p:nvSpPr>
        <p:spPr>
          <a:xfrm>
            <a:off x="457200" y="404813"/>
            <a:ext cx="8229600" cy="5721350"/>
          </a:xfrm>
        </p:spPr>
        <p:txBody>
          <a:bodyPr>
            <a:normAutofit/>
          </a:bodyPr>
          <a:lstStyle/>
          <a:p>
            <a:pPr>
              <a:lnSpc>
                <a:spcPct val="90000"/>
              </a:lnSpc>
            </a:pPr>
            <a:r>
              <a:rPr lang="it-IT" sz="4400" i="1" dirty="0"/>
              <a:t>Quando un calcolatore vuole ottenere un indirizzo tramite DHCP, attiva il processo DHCP client. In questo momento, il calcolatore non ha un indirizzo IP valido, quindi non può usare tutte le funzionalità della rete</a:t>
            </a:r>
            <a:r>
              <a:rPr lang="it-IT" sz="4400" i="1" dirty="0" smtClean="0"/>
              <a:t>.</a:t>
            </a:r>
            <a:endParaRPr lang="it-IT" sz="4400" i="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928670"/>
            <a:ext cx="7467600" cy="5197493"/>
          </a:xfrm>
        </p:spPr>
        <p:txBody>
          <a:bodyPr>
            <a:normAutofit lnSpcReduction="10000"/>
          </a:bodyPr>
          <a:lstStyle/>
          <a:p>
            <a:r>
              <a:rPr sz="2400" i="1" smtClean="0"/>
              <a:t>Esso invia quindi un pacchetto chiamato DHCPDISCOVER in </a:t>
            </a:r>
            <a:r>
              <a:rPr sz="2400" i="1" smtClean="0">
                <a:hlinkClick r:id="rId2" tooltip="Broadcast"/>
              </a:rPr>
              <a:t>broadcast</a:t>
            </a:r>
            <a:r>
              <a:rPr sz="2400" i="1" smtClean="0"/>
              <a:t>, con indirizzo IP sorgente messo convenzionalmente a 0.0.0.0, e destinazione 255.255.255.255. Il pacchetto viene ricevuto da tutto il </a:t>
            </a:r>
            <a:r>
              <a:rPr sz="2400" i="1" smtClean="0">
                <a:hlinkClick r:id="rId3" tooltip="Dominio di broadcast"/>
              </a:rPr>
              <a:t>dominio di broadcast</a:t>
            </a:r>
            <a:r>
              <a:rPr sz="2400" i="1" smtClean="0"/>
              <a:t>, e in particolare da tutti i server DHCP presenti, che possono rispondere (o meno) con un pacchetto di DHCPOFFER, in cui propongono un indirizzo IP ed altri parametri al client. Questo pacchetto è indirizzato direttamente all'indirizzo di </a:t>
            </a:r>
            <a:r>
              <a:rPr sz="2400" i="1" smtClean="0">
                <a:hlinkClick r:id="rId4" tooltip="Livello datalink"/>
              </a:rPr>
              <a:t>livello datalink</a:t>
            </a:r>
            <a:r>
              <a:rPr sz="2400" i="1" smtClean="0"/>
              <a:t> del client (che non ha ancora un indirizzo IP), per cui può essere inviato solo da un server che si trovi sullo stesso dominio di broadcast.</a:t>
            </a:r>
          </a:p>
          <a:p>
            <a:endParaRPr lang="it-I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928671"/>
            <a:ext cx="8786842" cy="5151113"/>
          </a:xfrm>
          <a:prstGeom prst="rect">
            <a:avLst/>
          </a:prstGeom>
          <a:noFill/>
          <a:ln w="9525">
            <a:noFill/>
            <a:miter lim="800000"/>
            <a:headEnd/>
            <a:tailEnd/>
          </a:ln>
          <a:effectLst/>
        </p:spPr>
        <p:txBody>
          <a:bodyPr vert="horz" wrap="square" lIns="228528" tIns="63480" rIns="91440" bIns="63480" numCol="1" anchor="ctr" anchorCtr="0" compatLnSpc="1">
            <a:prstTxWarp prst="textNoShape">
              <a:avLst/>
            </a:prstTxWarp>
            <a:spAutoFit/>
          </a:bodyPr>
          <a:lstStyle/>
          <a:p>
            <a:pPr marL="342900" marR="0" lvl="0" indent="-342900" defTabSz="914400" fontAlgn="base">
              <a:lnSpc>
                <a:spcPct val="100000"/>
              </a:lnSpc>
              <a:spcBef>
                <a:spcPct val="20000"/>
              </a:spcBef>
              <a:spcAft>
                <a:spcPct val="0"/>
              </a:spcAft>
              <a:buClrTx/>
              <a:buSzTx/>
              <a:buFontTx/>
              <a:buChar char="•"/>
              <a:tabLst/>
            </a:pPr>
            <a:r>
              <a:rPr sz="2400" i="1" dirty="0" smtClean="0"/>
              <a:t>Concetto di </a:t>
            </a:r>
            <a:r>
              <a:rPr sz="2400" i="1" dirty="0" err="1" smtClean="0"/>
              <a:t>lease</a:t>
            </a:r>
            <a:r>
              <a:rPr sz="2400" i="1" dirty="0" smtClean="0"/>
              <a:t/>
            </a:r>
            <a:br>
              <a:rPr sz="2400" i="1" dirty="0" smtClean="0"/>
            </a:br>
            <a:r>
              <a:rPr sz="2400" i="1" smtClean="0"/>
              <a:t/>
            </a:r>
            <a:br>
              <a:rPr sz="2400" i="1" smtClean="0"/>
            </a:br>
            <a:r>
              <a:rPr sz="2400" i="1" smtClean="0"/>
              <a:t>Gli </a:t>
            </a:r>
            <a:r>
              <a:rPr sz="2400" i="1" dirty="0" smtClean="0"/>
              <a:t>indirizzi IP vengono concessi in </a:t>
            </a:r>
            <a:r>
              <a:rPr sz="2400" i="1" dirty="0" err="1" smtClean="0"/>
              <a:t>lease</a:t>
            </a:r>
            <a:r>
              <a:rPr sz="2400" i="1" dirty="0" smtClean="0"/>
              <a:t> (affitto) ai propri client dal server DHCP. </a:t>
            </a:r>
            <a:br>
              <a:rPr sz="2400" i="1" dirty="0" smtClean="0"/>
            </a:br>
            <a:r>
              <a:rPr sz="2400" i="1" dirty="0" smtClean="0"/>
              <a:t>A ciascun </a:t>
            </a:r>
            <a:r>
              <a:rPr sz="2400" i="1" dirty="0" err="1" smtClean="0"/>
              <a:t>lease</a:t>
            </a:r>
            <a:r>
              <a:rPr sz="2400" i="1" dirty="0" smtClean="0"/>
              <a:t> corrisponde una data di scadenza che deve essere rinnovata dal client per continuare a utilizzare l'indirizzo. </a:t>
            </a:r>
          </a:p>
          <a:p>
            <a:pPr marL="342900" marR="0" lvl="0" indent="-342900" defTabSz="914400" fontAlgn="base">
              <a:lnSpc>
                <a:spcPct val="100000"/>
              </a:lnSpc>
              <a:spcBef>
                <a:spcPct val="20000"/>
              </a:spcBef>
              <a:spcAft>
                <a:spcPct val="0"/>
              </a:spcAft>
              <a:buClrTx/>
              <a:buSzTx/>
              <a:buFontTx/>
              <a:buChar char="•"/>
              <a:tabLst/>
            </a:pPr>
            <a:r>
              <a:rPr sz="2400" i="1" dirty="0" smtClean="0"/>
              <a:t>Ogni client viene identificato e registrato nel database in base al MAC </a:t>
            </a:r>
            <a:r>
              <a:rPr sz="2400" i="1" dirty="0" err="1" smtClean="0"/>
              <a:t>address</a:t>
            </a:r>
            <a:r>
              <a:rPr sz="2400" i="1" dirty="0" smtClean="0"/>
              <a:t> che è stato utilizzato in fase di negoziazione.</a:t>
            </a:r>
          </a:p>
          <a:p>
            <a:pPr marL="342900" marR="0" lvl="0" indent="-342900" defTabSz="914400" fontAlgn="base">
              <a:lnSpc>
                <a:spcPct val="100000"/>
              </a:lnSpc>
              <a:spcBef>
                <a:spcPct val="20000"/>
              </a:spcBef>
              <a:spcAft>
                <a:spcPct val="0"/>
              </a:spcAft>
              <a:buClrTx/>
              <a:buSzTx/>
              <a:buFontTx/>
              <a:buChar char="•"/>
              <a:tabLst/>
            </a:pPr>
            <a:r>
              <a:rPr sz="2400" i="1" dirty="0" smtClean="0"/>
              <a:t>I </a:t>
            </a:r>
            <a:r>
              <a:rPr sz="2400" i="1" dirty="0" err="1" smtClean="0"/>
              <a:t>lease</a:t>
            </a:r>
            <a:r>
              <a:rPr sz="2400" i="1" dirty="0" smtClean="0"/>
              <a:t> vengono conservati nel database del server DHCP.</a:t>
            </a:r>
          </a:p>
          <a:p>
            <a:pPr marL="342900" marR="0" lvl="0" indent="-342900" defTabSz="914400" fontAlgn="base">
              <a:lnSpc>
                <a:spcPct val="100000"/>
              </a:lnSpc>
              <a:spcBef>
                <a:spcPct val="20000"/>
              </a:spcBef>
              <a:spcAft>
                <a:spcPct val="0"/>
              </a:spcAft>
              <a:buClrTx/>
              <a:buSzTx/>
              <a:buFontTx/>
              <a:buChar char="•"/>
              <a:tabLst/>
            </a:pPr>
            <a:r>
              <a:rPr sz="2400" i="1" dirty="0" smtClean="0"/>
              <a:t>In caso di rinnovo, il server tenta di riassegnare lo stesso indirizzo IP allo stesso client in base al </a:t>
            </a:r>
            <a:r>
              <a:rPr sz="2400" i="1" dirty="0" err="1" smtClean="0"/>
              <a:t>Mac</a:t>
            </a:r>
            <a:r>
              <a:rPr sz="2400" i="1" dirty="0" smtClean="0"/>
              <a:t> </a:t>
            </a:r>
            <a:r>
              <a:rPr sz="2400" i="1" dirty="0" err="1" smtClean="0"/>
              <a:t>Address</a:t>
            </a:r>
            <a:r>
              <a:rPr sz="2400" i="1" dirty="0" smtClean="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r>
              <a:rPr lang="it-IT"/>
              <a:t>Web Server</a:t>
            </a:r>
          </a:p>
        </p:txBody>
      </p:sp>
      <p:sp>
        <p:nvSpPr>
          <p:cNvPr id="236547" name="Rectangle 3"/>
          <p:cNvSpPr>
            <a:spLocks noGrp="1" noChangeArrowheads="1"/>
          </p:cNvSpPr>
          <p:nvPr>
            <p:ph type="body" idx="1"/>
          </p:nvPr>
        </p:nvSpPr>
        <p:spPr/>
        <p:txBody>
          <a:bodyPr>
            <a:normAutofit fontScale="92500" lnSpcReduction="10000"/>
          </a:bodyPr>
          <a:lstStyle/>
          <a:p>
            <a:pPr>
              <a:lnSpc>
                <a:spcPct val="90000"/>
              </a:lnSpc>
            </a:pPr>
            <a:r>
              <a:rPr lang="it-IT" sz="2400" i="1"/>
              <a:t>Un </a:t>
            </a:r>
            <a:r>
              <a:rPr lang="it-IT" sz="2400" b="1" i="1"/>
              <a:t>server web</a:t>
            </a:r>
            <a:r>
              <a:rPr lang="it-IT" sz="2400" i="1"/>
              <a:t> è un processo, e per estensione il </a:t>
            </a:r>
            <a:r>
              <a:rPr lang="it-IT" sz="2400" i="1">
                <a:hlinkClick r:id="rId2" tooltip="Computer"/>
              </a:rPr>
              <a:t>computer</a:t>
            </a:r>
            <a:r>
              <a:rPr lang="it-IT" sz="2400" i="1"/>
              <a:t> su cui è in esecuzione, che si occupa di fornire, su richiesta del </a:t>
            </a:r>
            <a:r>
              <a:rPr lang="it-IT" sz="2400" i="1">
                <a:hlinkClick r:id="rId3" tooltip="Browser"/>
              </a:rPr>
              <a:t>browser</a:t>
            </a:r>
            <a:r>
              <a:rPr lang="it-IT" sz="2400" i="1"/>
              <a:t>, una </a:t>
            </a:r>
            <a:r>
              <a:rPr lang="it-IT" sz="2400" i="1">
                <a:hlinkClick r:id="rId4" tooltip="Pagina web"/>
              </a:rPr>
              <a:t>pagina web</a:t>
            </a:r>
            <a:r>
              <a:rPr lang="it-IT" sz="2400" i="1"/>
              <a:t> (spesso scritta in </a:t>
            </a:r>
            <a:r>
              <a:rPr lang="it-IT" sz="2400" i="1">
                <a:hlinkClick r:id="rId5" tooltip="HTML"/>
              </a:rPr>
              <a:t>HTML</a:t>
            </a:r>
            <a:r>
              <a:rPr lang="it-IT" sz="2400" i="1"/>
              <a:t>). Le informazioni inviate dal server web viaggiano in rete trasportate dal protocollo </a:t>
            </a:r>
            <a:r>
              <a:rPr lang="it-IT" sz="2400" i="1">
                <a:hlinkClick r:id="rId6" tooltip="Hyper Text Transfer Protocol"/>
              </a:rPr>
              <a:t>HTTP</a:t>
            </a:r>
            <a:r>
              <a:rPr lang="it-IT" sz="2400" i="1"/>
              <a:t>. L'insieme di server web dà vita al </a:t>
            </a:r>
            <a:r>
              <a:rPr lang="it-IT" sz="2400" i="1">
                <a:hlinkClick r:id="rId7" tooltip="World Wide Web"/>
              </a:rPr>
              <a:t>World Wide Web</a:t>
            </a:r>
            <a:r>
              <a:rPr lang="it-IT" sz="2400" i="1"/>
              <a:t>, uno dei servizi più utilizzati di </a:t>
            </a:r>
            <a:r>
              <a:rPr lang="it-IT" sz="2400" i="1">
                <a:hlinkClick r:id="rId8" tooltip="Internet"/>
              </a:rPr>
              <a:t>Internet</a:t>
            </a:r>
            <a:r>
              <a:rPr lang="it-IT" sz="2400" i="1"/>
              <a:t>.</a:t>
            </a:r>
          </a:p>
          <a:p>
            <a:pPr>
              <a:lnSpc>
                <a:spcPct val="90000"/>
              </a:lnSpc>
            </a:pPr>
            <a:r>
              <a:rPr lang="it-IT" sz="2400" i="1"/>
              <a:t>Normalmente un server web risiede su sistemi dedicati ma può essere eseguito su </a:t>
            </a:r>
            <a:r>
              <a:rPr lang="it-IT" sz="2400" i="1">
                <a:hlinkClick r:id="rId2" tooltip="Computer"/>
              </a:rPr>
              <a:t>computer</a:t>
            </a:r>
            <a:r>
              <a:rPr lang="it-IT" sz="2400" i="1"/>
              <a:t> ove risiedano altri </a:t>
            </a:r>
            <a:r>
              <a:rPr lang="it-IT" sz="2400" i="1">
                <a:hlinkClick r:id="rId9" tooltip="Server"/>
              </a:rPr>
              <a:t>server</a:t>
            </a:r>
            <a:r>
              <a:rPr lang="it-IT" sz="2400" i="1"/>
              <a:t> o che vengano utilizzati anche per altri scopi. Per esempio si può installare un web server su un normale </a:t>
            </a:r>
            <a:r>
              <a:rPr lang="it-IT" sz="2400" i="1">
                <a:hlinkClick r:id="rId10" tooltip="Personal computer"/>
              </a:rPr>
              <a:t>personal computer</a:t>
            </a:r>
            <a:r>
              <a:rPr lang="it-IT" sz="2400" i="1"/>
              <a:t> allo scopo di provare il proprio </a:t>
            </a:r>
            <a:r>
              <a:rPr lang="it-IT" sz="2400" i="1">
                <a:hlinkClick r:id="rId11" tooltip="Sito web"/>
              </a:rPr>
              <a:t>sito web</a:t>
            </a:r>
            <a:r>
              <a:rPr lang="it-IT" sz="2400" i="1"/>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p:cNvSpPr>
            <a:spLocks noGrp="1" noChangeArrowheads="1"/>
          </p:cNvSpPr>
          <p:nvPr>
            <p:ph type="body" idx="1"/>
          </p:nvPr>
        </p:nvSpPr>
        <p:spPr>
          <a:xfrm>
            <a:off x="457200" y="333375"/>
            <a:ext cx="8229600" cy="5792788"/>
          </a:xfrm>
        </p:spPr>
        <p:txBody>
          <a:bodyPr/>
          <a:lstStyle/>
          <a:p>
            <a:pPr>
              <a:lnSpc>
                <a:spcPct val="90000"/>
              </a:lnSpc>
            </a:pPr>
            <a:r>
              <a:rPr lang="it-IT" sz="3200" dirty="0"/>
              <a:t>Il funzionamento di un web server, nel caso più semplice, è la trasmissione di pagine HTML statiche (cioè preparate in anticipo) che avviene come segue</a:t>
            </a:r>
          </a:p>
          <a:p>
            <a:pPr>
              <a:lnSpc>
                <a:spcPct val="90000"/>
              </a:lnSpc>
            </a:pPr>
            <a:r>
              <a:rPr lang="it-IT" sz="3200" dirty="0"/>
              <a:t>il browser richiede al server una pagina HTML </a:t>
            </a:r>
          </a:p>
          <a:p>
            <a:pPr>
              <a:lnSpc>
                <a:spcPct val="90000"/>
              </a:lnSpc>
            </a:pPr>
            <a:r>
              <a:rPr lang="it-IT" sz="3200" dirty="0"/>
              <a:t>il server recupera la pagina HTML e la spedisce al browser </a:t>
            </a:r>
          </a:p>
          <a:p>
            <a:pPr>
              <a:lnSpc>
                <a:spcPct val="90000"/>
              </a:lnSpc>
            </a:pPr>
            <a:r>
              <a:rPr lang="it-IT" sz="3200" dirty="0"/>
              <a:t>il browser richiede altre risorse (immagini) contenute nella pagina HTML </a:t>
            </a:r>
          </a:p>
          <a:p>
            <a:pPr>
              <a:lnSpc>
                <a:spcPct val="90000"/>
              </a:lnSpc>
            </a:pPr>
            <a:r>
              <a:rPr lang="it-IT" sz="3200" dirty="0"/>
              <a:t>il server fornisce queste risorse al browser che visualizza la pagina </a:t>
            </a:r>
          </a:p>
          <a:p>
            <a:pPr>
              <a:lnSpc>
                <a:spcPct val="90000"/>
              </a:lnSpc>
            </a:pP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428596" y="1643050"/>
            <a:ext cx="8072462" cy="33575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it-IT"/>
              <a:t>Server FTP</a:t>
            </a:r>
          </a:p>
        </p:txBody>
      </p:sp>
      <p:sp>
        <p:nvSpPr>
          <p:cNvPr id="241667" name="Rectangle 3"/>
          <p:cNvSpPr>
            <a:spLocks noGrp="1" noChangeArrowheads="1"/>
          </p:cNvSpPr>
          <p:nvPr>
            <p:ph type="body" idx="1"/>
          </p:nvPr>
        </p:nvSpPr>
        <p:spPr>
          <a:xfrm>
            <a:off x="457200" y="1600200"/>
            <a:ext cx="8229600" cy="1684338"/>
          </a:xfrm>
        </p:spPr>
        <p:txBody>
          <a:bodyPr/>
          <a:lstStyle/>
          <a:p>
            <a:pPr>
              <a:lnSpc>
                <a:spcPct val="80000"/>
              </a:lnSpc>
            </a:pPr>
            <a:r>
              <a:rPr lang="it-IT" sz="2400" i="1"/>
              <a:t>Un </a:t>
            </a:r>
            <a:r>
              <a:rPr lang="it-IT" sz="2400" b="1" i="1">
                <a:hlinkClick r:id="rId2" tooltip="Server"/>
              </a:rPr>
              <a:t>server</a:t>
            </a:r>
            <a:r>
              <a:rPr lang="it-IT" sz="2400" b="1" i="1"/>
              <a:t> FTP</a:t>
            </a:r>
            <a:r>
              <a:rPr lang="it-IT" sz="2400" i="1"/>
              <a:t> è un </a:t>
            </a:r>
            <a:r>
              <a:rPr lang="it-IT" sz="2400" i="1">
                <a:hlinkClick r:id="rId3" tooltip="Programma (informatica)"/>
              </a:rPr>
              <a:t>programma</a:t>
            </a:r>
            <a:r>
              <a:rPr lang="it-IT" sz="2400" i="1"/>
              <a:t> che permette di accettare connessioni in entrata e di comunicare attraverso il protocollo </a:t>
            </a:r>
            <a:r>
              <a:rPr lang="it-IT" sz="2400" i="1">
                <a:hlinkClick r:id="rId4" tooltip="File Transfer Protocol"/>
              </a:rPr>
              <a:t>FTP</a:t>
            </a:r>
            <a:r>
              <a:rPr lang="it-IT" sz="2400" i="1"/>
              <a:t>. Il computer remoto usa un altro programma, detto client FTP, che invia al server le richieste di trasferimento.</a:t>
            </a:r>
          </a:p>
        </p:txBody>
      </p:sp>
      <p:pic>
        <p:nvPicPr>
          <p:cNvPr id="241669" name="Picture 5" descr="server-ftp-1-picture"/>
          <p:cNvPicPr>
            <a:picLocks noChangeAspect="1" noChangeArrowheads="1"/>
          </p:cNvPicPr>
          <p:nvPr/>
        </p:nvPicPr>
        <p:blipFill>
          <a:blip r:embed="rId5"/>
          <a:srcRect/>
          <a:stretch>
            <a:fillRect/>
          </a:stretch>
        </p:blipFill>
        <p:spPr bwMode="auto">
          <a:xfrm>
            <a:off x="2484438" y="3500438"/>
            <a:ext cx="3228975" cy="2924175"/>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1" name="Rectangle 3"/>
          <p:cNvSpPr>
            <a:spLocks noGrp="1" noChangeArrowheads="1"/>
          </p:cNvSpPr>
          <p:nvPr>
            <p:ph type="body" idx="1"/>
          </p:nvPr>
        </p:nvSpPr>
        <p:spPr>
          <a:xfrm>
            <a:off x="457200" y="476250"/>
            <a:ext cx="8229600" cy="5649913"/>
          </a:xfrm>
        </p:spPr>
        <p:txBody>
          <a:bodyPr>
            <a:normAutofit/>
          </a:bodyPr>
          <a:lstStyle/>
          <a:p>
            <a:r>
              <a:rPr lang="it-IT" sz="2400" i="1" dirty="0"/>
              <a:t>Il </a:t>
            </a:r>
            <a:r>
              <a:rPr lang="it-IT" sz="2400" b="1" i="1" dirty="0"/>
              <a:t>File Transfer </a:t>
            </a:r>
            <a:r>
              <a:rPr lang="it-IT" sz="2400" b="1" i="1" dirty="0" err="1"/>
              <a:t>Protocol</a:t>
            </a:r>
            <a:r>
              <a:rPr lang="it-IT" sz="2400" i="1" dirty="0"/>
              <a:t> (</a:t>
            </a:r>
            <a:r>
              <a:rPr lang="it-IT" sz="2400" b="1" i="1" dirty="0"/>
              <a:t>FTP</a:t>
            </a:r>
            <a:r>
              <a:rPr lang="it-IT" sz="2400" i="1" dirty="0"/>
              <a:t>) (protocollo di trasferimento file), è un </a:t>
            </a:r>
            <a:r>
              <a:rPr lang="it-IT" sz="2400" i="1" dirty="0">
                <a:hlinkClick r:id="rId2" tooltip="Protocollo (informatica)"/>
              </a:rPr>
              <a:t>Protocollo</a:t>
            </a:r>
            <a:r>
              <a:rPr lang="it-IT" sz="2400" i="1" dirty="0"/>
              <a:t> per la trasmissione di dati tra </a:t>
            </a:r>
            <a:r>
              <a:rPr lang="it-IT" sz="2400" i="1" dirty="0" err="1">
                <a:hlinkClick r:id="rId3" tooltip="Host"/>
              </a:rPr>
              <a:t>host</a:t>
            </a:r>
            <a:r>
              <a:rPr lang="it-IT" sz="2400" i="1" dirty="0"/>
              <a:t> basato su </a:t>
            </a:r>
            <a:r>
              <a:rPr lang="it-IT" sz="2400" i="1" dirty="0">
                <a:hlinkClick r:id="rId4" tooltip="Transmission Control Protocol"/>
              </a:rPr>
              <a:t>TCP</a:t>
            </a:r>
            <a:r>
              <a:rPr lang="it-IT" sz="2400" i="1" dirty="0"/>
              <a:t>.</a:t>
            </a:r>
          </a:p>
        </p:txBody>
      </p:sp>
      <p:pic>
        <p:nvPicPr>
          <p:cNvPr id="242693" name="Picture 5" descr="ftp_password_recovery_master"/>
          <p:cNvPicPr>
            <a:picLocks noChangeAspect="1" noChangeArrowheads="1"/>
          </p:cNvPicPr>
          <p:nvPr/>
        </p:nvPicPr>
        <p:blipFill>
          <a:blip r:embed="rId5"/>
          <a:srcRect/>
          <a:stretch>
            <a:fillRect/>
          </a:stretch>
        </p:blipFill>
        <p:spPr bwMode="auto">
          <a:xfrm>
            <a:off x="2000232" y="2214554"/>
            <a:ext cx="5545138" cy="4000500"/>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p:cNvSpPr>
            <a:spLocks noGrp="1" noChangeArrowheads="1"/>
          </p:cNvSpPr>
          <p:nvPr>
            <p:ph type="body" idx="1"/>
          </p:nvPr>
        </p:nvSpPr>
        <p:spPr>
          <a:xfrm>
            <a:off x="457200" y="476250"/>
            <a:ext cx="8229600" cy="5649913"/>
          </a:xfrm>
        </p:spPr>
        <p:txBody>
          <a:bodyPr/>
          <a:lstStyle/>
          <a:p>
            <a:pPr>
              <a:lnSpc>
                <a:spcPct val="80000"/>
              </a:lnSpc>
            </a:pPr>
            <a:r>
              <a:rPr lang="it-IT" sz="3600" i="1" dirty="0"/>
              <a:t> </a:t>
            </a:r>
            <a:r>
              <a:rPr lang="it-IT" sz="3600" i="1" dirty="0" smtClean="0"/>
              <a:t>Un </a:t>
            </a:r>
            <a:r>
              <a:rPr lang="it-IT" sz="3600" i="1" dirty="0"/>
              <a:t>server FTP offre svariate funzioni che permettono al client di interagire con il suo </a:t>
            </a:r>
            <a:r>
              <a:rPr lang="it-IT" sz="3600" i="1" dirty="0" err="1"/>
              <a:t>filesystem</a:t>
            </a:r>
            <a:r>
              <a:rPr lang="it-IT" sz="3600" i="1" dirty="0"/>
              <a:t> e i file che lo popolano, tra cui:</a:t>
            </a:r>
          </a:p>
          <a:p>
            <a:pPr>
              <a:lnSpc>
                <a:spcPct val="80000"/>
              </a:lnSpc>
            </a:pPr>
            <a:r>
              <a:rPr lang="it-IT" sz="3600" i="1" dirty="0"/>
              <a:t>Download/upload di file. </a:t>
            </a:r>
          </a:p>
          <a:p>
            <a:pPr>
              <a:lnSpc>
                <a:spcPct val="80000"/>
              </a:lnSpc>
            </a:pPr>
            <a:r>
              <a:rPr lang="it-IT" sz="3600" i="1" dirty="0" err="1"/>
              <a:t>Resume</a:t>
            </a:r>
            <a:r>
              <a:rPr lang="it-IT" sz="3600" i="1" dirty="0"/>
              <a:t> di trasferimenti interrotti. </a:t>
            </a:r>
          </a:p>
          <a:p>
            <a:pPr>
              <a:lnSpc>
                <a:spcPct val="80000"/>
              </a:lnSpc>
            </a:pPr>
            <a:r>
              <a:rPr lang="it-IT" sz="3600" i="1" dirty="0"/>
              <a:t>Rimozione e rinomina di file. </a:t>
            </a:r>
          </a:p>
          <a:p>
            <a:pPr>
              <a:lnSpc>
                <a:spcPct val="80000"/>
              </a:lnSpc>
            </a:pPr>
            <a:r>
              <a:rPr lang="it-IT" sz="3600" i="1" dirty="0"/>
              <a:t>Creazione di directory. </a:t>
            </a:r>
          </a:p>
          <a:p>
            <a:pPr>
              <a:lnSpc>
                <a:spcPct val="80000"/>
              </a:lnSpc>
            </a:pPr>
            <a:r>
              <a:rPr lang="it-IT" sz="3600" i="1" dirty="0"/>
              <a:t>Navigazione tra directory. </a:t>
            </a:r>
          </a:p>
          <a:p>
            <a:pPr>
              <a:lnSpc>
                <a:spcPct val="80000"/>
              </a:lnSpc>
            </a:pPr>
            <a:endParaRPr lang="it-IT"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857232"/>
            <a:ext cx="7467600" cy="5268931"/>
          </a:xfrm>
        </p:spPr>
        <p:txBody>
          <a:bodyPr/>
          <a:lstStyle/>
          <a:p>
            <a:r>
              <a:rPr sz="2800" i="1" smtClean="0"/>
              <a:t>FTP fornisce inoltre un sistema di autenticazione (N.B. in chiaro) degli accessi. Il client che si connette potrebbe dover fornire delle credenziali a seconda delle quali gli saranno assegnati determinati privilegi per poter operare sul filesystem. L'autenticazione cosiddetta "anonima" prevede che il client non specifichi nessuna password di accesso e che lo stesso abbia privilegi che sono tipicamente di "sola lettura".</a:t>
            </a:r>
          </a:p>
          <a:p>
            <a:endParaRPr lang="it-IT"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sz="3600" dirty="0" smtClean="0"/>
              <a:t>P</a:t>
            </a:r>
            <a:r>
              <a:rPr sz="3600" smtClean="0"/>
              <a:t>ermette agli utenti di accedere ai file </a:t>
            </a:r>
            <a:r>
              <a:rPr sz="3600" smtClean="0"/>
              <a:t>presenti </a:t>
            </a:r>
            <a:r>
              <a:rPr sz="3600" smtClean="0"/>
              <a:t>sul server come se fossero sul proprio calcolatore</a:t>
            </a:r>
          </a:p>
          <a:p>
            <a:r>
              <a:rPr lang="it-IT" sz="3600" dirty="0" smtClean="0"/>
              <a:t>A</a:t>
            </a:r>
            <a:r>
              <a:rPr sz="3600" smtClean="0"/>
              <a:t>mministra i profili utente</a:t>
            </a:r>
          </a:p>
          <a:p>
            <a:r>
              <a:rPr lang="it-IT" sz="3600" dirty="0" smtClean="0"/>
              <a:t>G</a:t>
            </a:r>
            <a:r>
              <a:rPr sz="3600" smtClean="0"/>
              <a:t>estisce i permessi di accesso ai file in lettura, lettura/scrittura, creazione/cancellazione</a:t>
            </a:r>
            <a:endParaRPr lang="it-IT" sz="3600" dirty="0"/>
          </a:p>
        </p:txBody>
      </p:sp>
      <p:sp>
        <p:nvSpPr>
          <p:cNvPr id="3" name="Titolo 2"/>
          <p:cNvSpPr>
            <a:spLocks noGrp="1"/>
          </p:cNvSpPr>
          <p:nvPr>
            <p:ph type="title"/>
          </p:nvPr>
        </p:nvSpPr>
        <p:spPr/>
        <p:txBody>
          <a:bodyPr>
            <a:normAutofit/>
          </a:bodyPr>
          <a:lstStyle/>
          <a:p>
            <a:pPr algn="just"/>
            <a:r>
              <a:rPr lang="it-IT" dirty="0" smtClean="0"/>
              <a:t>I</a:t>
            </a:r>
            <a:r>
              <a:rPr smtClean="0"/>
              <a:t>l File server</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p:txBody>
          <a:bodyPr/>
          <a:lstStyle/>
          <a:p>
            <a:r>
              <a:rPr smtClean="0"/>
              <a:t>I cavi UTP, STP e FTP si dividono in </a:t>
            </a:r>
            <a:r>
              <a:rPr u="sng" smtClean="0"/>
              <a:t>categorie</a:t>
            </a:r>
            <a:r>
              <a:rPr smtClean="0"/>
              <a:t> in base al numero di intrecci e alla capacità di trasportare i segnali, (massima frequenza raggiungibile). Abbiamo così i cavi di categoria 5, 5E, 6 ecc. Attualmente i cavi più commercializzati per le reti 10/100 sono quelli UTP di </a:t>
            </a:r>
            <a:r>
              <a:rPr u="sng" smtClean="0"/>
              <a:t>categoria 5 </a:t>
            </a:r>
            <a:r>
              <a:rPr smtClean="0"/>
              <a:t>(cavi di categoria inferiore, come la 4 o la 3 non vengono più utilizzati dato che non permettono di raggiungere i 100Mbit/sec). Per sfruttare l’ethernet Gigabit (1000base T) occorre invece un cavo di categoria superiore alla 5 (5E (enhanced) o categoria 6) o meglio cavi in fibra ottica. Categorie più elevate portano ad avere maggiori frequenze raggiungibili.</a:t>
            </a:r>
            <a:endParaRPr lang="it-IT" dirty="0"/>
          </a:p>
        </p:txBody>
      </p:sp>
      <p:sp>
        <p:nvSpPr>
          <p:cNvPr id="3" name="Titolo 2"/>
          <p:cNvSpPr>
            <a:spLocks noGrp="1"/>
          </p:cNvSpPr>
          <p:nvPr>
            <p:ph type="title"/>
          </p:nvPr>
        </p:nvSpPr>
        <p:spPr/>
        <p:txBody>
          <a:bodyPr/>
          <a:lstStyle/>
          <a:p>
            <a:r>
              <a:rPr smtClean="0"/>
              <a:t>I cavi</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1905000"/>
            <a:ext cx="2657468" cy="4221163"/>
          </a:xfrm>
        </p:spPr>
        <p:txBody>
          <a:bodyPr/>
          <a:lstStyle/>
          <a:p>
            <a:pPr>
              <a:lnSpc>
                <a:spcPct val="90000"/>
              </a:lnSpc>
            </a:pPr>
            <a:r>
              <a:rPr smtClean="0"/>
              <a:t>Abbiamo 24 computer denominati da labsis01 a labsis23 + un computer per il docente denominato labsisdoc e una stampante di rete denominata prtsis</a:t>
            </a:r>
            <a:endParaRPr dirty="0"/>
          </a:p>
        </p:txBody>
      </p:sp>
      <p:sp>
        <p:nvSpPr>
          <p:cNvPr id="3" name="Titolo 2"/>
          <p:cNvSpPr>
            <a:spLocks noGrp="1"/>
          </p:cNvSpPr>
          <p:nvPr>
            <p:ph type="title"/>
          </p:nvPr>
        </p:nvSpPr>
        <p:spPr/>
        <p:txBody>
          <a:bodyPr>
            <a:normAutofit fontScale="90000"/>
          </a:bodyPr>
          <a:lstStyle/>
          <a:p>
            <a:r>
              <a:rPr lang="it-IT" dirty="0" smtClean="0"/>
              <a:t>E</a:t>
            </a:r>
            <a:r>
              <a:rPr smtClean="0"/>
              <a:t>sempio di utilizzo di un patch panel</a:t>
            </a:r>
            <a:endParaRPr lang="it-IT" dirty="0"/>
          </a:p>
        </p:txBody>
      </p:sp>
      <p:pic>
        <p:nvPicPr>
          <p:cNvPr id="5" name="Picture 4"/>
          <p:cNvPicPr>
            <a:picLocks noChangeAspect="1" noChangeArrowheads="1"/>
          </p:cNvPicPr>
          <p:nvPr/>
        </p:nvPicPr>
        <p:blipFill>
          <a:blip r:embed="rId2"/>
          <a:srcRect/>
          <a:stretch>
            <a:fillRect/>
          </a:stretch>
        </p:blipFill>
        <p:spPr bwMode="auto">
          <a:xfrm>
            <a:off x="4357686" y="1571612"/>
            <a:ext cx="4296686" cy="500063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ChangeArrowheads="1"/>
          </p:cNvSpPr>
          <p:nvPr>
            <p:ph type="body" idx="1"/>
          </p:nvPr>
        </p:nvSpPr>
        <p:spPr>
          <a:xfrm>
            <a:off x="457200" y="1052513"/>
            <a:ext cx="4691063" cy="5073650"/>
          </a:xfrm>
        </p:spPr>
        <p:txBody>
          <a:bodyPr/>
          <a:lstStyle/>
          <a:p>
            <a:r>
              <a:rPr lang="it-IT"/>
              <a:t>Sono utilizzabili 30 TO (Telecommunication Outlet) etichettati con le sigle da TO-S01 a TO-S30.Le prese TO-S03,TO-S15, TO-S16, TO-S17 non sono utilizzate.</a:t>
            </a:r>
          </a:p>
        </p:txBody>
      </p:sp>
      <p:pic>
        <p:nvPicPr>
          <p:cNvPr id="222213" name="Picture 5" descr="Face_Plates"/>
          <p:cNvPicPr>
            <a:picLocks noChangeAspect="1" noChangeArrowheads="1"/>
          </p:cNvPicPr>
          <p:nvPr/>
        </p:nvPicPr>
        <p:blipFill>
          <a:blip r:embed="rId2"/>
          <a:srcRect/>
          <a:stretch>
            <a:fillRect/>
          </a:stretch>
        </p:blipFill>
        <p:spPr bwMode="auto">
          <a:xfrm>
            <a:off x="5435600" y="1484313"/>
            <a:ext cx="3429000" cy="3429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7" name="Rectangle 5"/>
          <p:cNvSpPr>
            <a:spLocks noGrp="1" noChangeArrowheads="1"/>
          </p:cNvSpPr>
          <p:nvPr>
            <p:ph type="body" sz="half" idx="1"/>
          </p:nvPr>
        </p:nvSpPr>
        <p:spPr>
          <a:xfrm>
            <a:off x="457200" y="981075"/>
            <a:ext cx="4038600" cy="5145088"/>
          </a:xfrm>
        </p:spPr>
        <p:txBody>
          <a:bodyPr/>
          <a:lstStyle/>
          <a:p>
            <a:r>
              <a:rPr lang="it-IT" sz="2800" dirty="0"/>
              <a:t>Il cablaggio avviene attraverso un armadio TC che contiene due patch </a:t>
            </a:r>
            <a:r>
              <a:rPr lang="it-IT" sz="2800" dirty="0" err="1"/>
              <a:t>panel</a:t>
            </a:r>
            <a:r>
              <a:rPr lang="it-IT" sz="2800" dirty="0"/>
              <a:t> da 24 connessioni ciascuno denominati PP-S1 e PP-S2 e due </a:t>
            </a:r>
            <a:r>
              <a:rPr lang="it-IT" sz="2800" dirty="0" err="1"/>
              <a:t>switch</a:t>
            </a:r>
            <a:r>
              <a:rPr lang="it-IT" sz="2800" dirty="0"/>
              <a:t> SW-S1 e SW-S2 da 24 porte.</a:t>
            </a:r>
          </a:p>
        </p:txBody>
      </p:sp>
      <p:sp>
        <p:nvSpPr>
          <p:cNvPr id="223238" name="Rectangle 6"/>
          <p:cNvSpPr>
            <a:spLocks noGrp="1" noChangeArrowheads="1"/>
          </p:cNvSpPr>
          <p:nvPr>
            <p:ph sz="half" idx="2"/>
          </p:nvPr>
        </p:nvSpPr>
        <p:spPr/>
        <p:txBody>
          <a:bodyPr/>
          <a:lstStyle/>
          <a:p>
            <a:endParaRPr lang="it-IT" sz="2800"/>
          </a:p>
        </p:txBody>
      </p:sp>
      <p:pic>
        <p:nvPicPr>
          <p:cNvPr id="223240" name="Picture 8" descr="Armadio"/>
          <p:cNvPicPr>
            <a:picLocks noChangeAspect="1" noChangeArrowheads="1"/>
          </p:cNvPicPr>
          <p:nvPr/>
        </p:nvPicPr>
        <p:blipFill>
          <a:blip r:embed="rId2"/>
          <a:srcRect/>
          <a:stretch>
            <a:fillRect/>
          </a:stretch>
        </p:blipFill>
        <p:spPr bwMode="auto">
          <a:xfrm>
            <a:off x="4859338" y="620713"/>
            <a:ext cx="3808412" cy="568801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5" name="Rectangle 5"/>
          <p:cNvSpPr>
            <a:spLocks noGrp="1" noChangeArrowheads="1"/>
          </p:cNvSpPr>
          <p:nvPr>
            <p:ph type="body" sz="half" idx="1"/>
          </p:nvPr>
        </p:nvSpPr>
        <p:spPr>
          <a:xfrm>
            <a:off x="468313" y="981075"/>
            <a:ext cx="4038600" cy="5102225"/>
          </a:xfrm>
        </p:spPr>
        <p:txBody>
          <a:bodyPr>
            <a:normAutofit lnSpcReduction="10000"/>
          </a:bodyPr>
          <a:lstStyle/>
          <a:p>
            <a:pPr>
              <a:lnSpc>
                <a:spcPct val="90000"/>
              </a:lnSpc>
            </a:pPr>
            <a:r>
              <a:rPr lang="it-IT" sz="2800"/>
              <a:t>Sul patch panel si attestano i cavi UTP categoria 5 provenienti dai vari TO più il collegamento di dorsale al centrostella.</a:t>
            </a:r>
          </a:p>
          <a:p>
            <a:pPr>
              <a:lnSpc>
                <a:spcPct val="90000"/>
              </a:lnSpc>
            </a:pPr>
            <a:r>
              <a:rPr lang="it-IT" sz="2800"/>
              <a:t>Nella figura seguente si vedono le connessioni dei TO alle porte degli switch</a:t>
            </a:r>
          </a:p>
        </p:txBody>
      </p:sp>
      <p:pic>
        <p:nvPicPr>
          <p:cNvPr id="225286" name="Picture 6"/>
          <p:cNvPicPr>
            <a:picLocks noGrp="1" noChangeAspect="1" noChangeArrowheads="1"/>
          </p:cNvPicPr>
          <p:nvPr>
            <p:ph sz="half" idx="2"/>
          </p:nvPr>
        </p:nvPicPr>
        <p:blipFill>
          <a:blip r:embed="rId2"/>
          <a:srcRect/>
          <a:stretch>
            <a:fillRect/>
          </a:stretch>
        </p:blipFill>
        <p:spPr>
          <a:xfrm>
            <a:off x="4643438" y="1341438"/>
            <a:ext cx="4038600" cy="4525962"/>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1781</Words>
  <PresentationFormat>Presentazione su schermo (4:3)</PresentationFormat>
  <Paragraphs>73</Paragraphs>
  <Slides>44</Slides>
  <Notes>5</Notes>
  <HiddenSlides>0</HiddenSlides>
  <MMClips>0</MMClips>
  <ScaleCrop>false</ScaleCrop>
  <HeadingPairs>
    <vt:vector size="4" baseType="variant">
      <vt:variant>
        <vt:lpstr>Tema</vt:lpstr>
      </vt:variant>
      <vt:variant>
        <vt:i4>1</vt:i4>
      </vt:variant>
      <vt:variant>
        <vt:lpstr>Titoli diapositive</vt:lpstr>
      </vt:variant>
      <vt:variant>
        <vt:i4>44</vt:i4>
      </vt:variant>
    </vt:vector>
  </HeadingPairs>
  <TitlesOfParts>
    <vt:vector size="45" baseType="lpstr">
      <vt:lpstr>QuizShow</vt:lpstr>
      <vt:lpstr>Il progetto di una rete</vt:lpstr>
      <vt:lpstr>Gli standard a livello fisico e data-link per una rete locale</vt:lpstr>
      <vt:lpstr>Domanda e risposta di esempio</vt:lpstr>
      <vt:lpstr>Diapositiva 4</vt:lpstr>
      <vt:lpstr>I cavi</vt:lpstr>
      <vt:lpstr>Esempio di utilizzo di un patch panel</vt:lpstr>
      <vt:lpstr>Diapositiva 7</vt:lpstr>
      <vt:lpstr>Diapositiva 8</vt:lpstr>
      <vt:lpstr>Diapositiva 9</vt:lpstr>
      <vt:lpstr>Diapositiva 10</vt:lpstr>
      <vt:lpstr>Tabelle di permutazione dell’armadio</vt:lpstr>
      <vt:lpstr>Tabelle di permutazione dell’armadio</vt:lpstr>
      <vt:lpstr>Tabelle di permutazione dell’armadio</vt:lpstr>
      <vt:lpstr>           Virtual Private Network </vt:lpstr>
      <vt:lpstr>Diapositiva 15</vt:lpstr>
      <vt:lpstr>Diapositiva 16</vt:lpstr>
      <vt:lpstr>Diapositiva 17</vt:lpstr>
      <vt:lpstr>Il firewall</vt:lpstr>
      <vt:lpstr>Diapositiva 19</vt:lpstr>
      <vt:lpstr>Diapositiva 20</vt:lpstr>
      <vt:lpstr>Diapositiva 21</vt:lpstr>
      <vt:lpstr>Diapositiva 22</vt:lpstr>
      <vt:lpstr>  Demilitarized zone </vt:lpstr>
      <vt:lpstr>Diapositiva 24</vt:lpstr>
      <vt:lpstr>Diapositiva 25</vt:lpstr>
      <vt:lpstr>Client/Server</vt:lpstr>
      <vt:lpstr>Diapositiva 27</vt:lpstr>
      <vt:lpstr>Server DHCP</vt:lpstr>
      <vt:lpstr>Diapositiva 29</vt:lpstr>
      <vt:lpstr>Diapositiva 30</vt:lpstr>
      <vt:lpstr>Diapositiva 31</vt:lpstr>
      <vt:lpstr>Diapositiva 32</vt:lpstr>
      <vt:lpstr>Diapositiva 33</vt:lpstr>
      <vt:lpstr>Diapositiva 34</vt:lpstr>
      <vt:lpstr>Diapositiva 35</vt:lpstr>
      <vt:lpstr>Diapositiva 36</vt:lpstr>
      <vt:lpstr>Diapositiva 37</vt:lpstr>
      <vt:lpstr>Web Server</vt:lpstr>
      <vt:lpstr>Diapositiva 39</vt:lpstr>
      <vt:lpstr>Server FTP</vt:lpstr>
      <vt:lpstr>Diapositiva 41</vt:lpstr>
      <vt:lpstr>Diapositiva 42</vt:lpstr>
      <vt:lpstr>Diapositiva 43</vt:lpstr>
      <vt:lpstr>Il File server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2011-03-28T21:44:22Z</dcterms:created>
  <dcterms:modified xsi:type="dcterms:W3CDTF">2011-04-11T19:38:46Z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1040</vt:i4>
  </property>
  <property fmtid="{D5CDD505-2E9C-101B-9397-08002B2CF9AE}" pid="3" name="_Version">
    <vt:lpwstr>12.0.4518</vt:lpwstr>
  </property>
</Properties>
</file>