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bookmarkIdSeed="2">
  <p:sldMasterIdLst>
    <p:sldMasterId id="2147483648" r:id="rId1"/>
  </p:sldMasterIdLst>
  <p:notesMasterIdLst>
    <p:notesMasterId r:id="rId60"/>
  </p:notesMasterIdLst>
  <p:handoutMasterIdLst>
    <p:handoutMasterId r:id="rId61"/>
  </p:handoutMasterIdLst>
  <p:sldIdLst>
    <p:sldId id="257" r:id="rId2"/>
    <p:sldId id="259" r:id="rId3"/>
    <p:sldId id="258"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13" r:id="rId54"/>
    <p:sldId id="309" r:id="rId55"/>
    <p:sldId id="314" r:id="rId56"/>
    <p:sldId id="310" r:id="rId57"/>
    <p:sldId id="311" r:id="rId58"/>
    <p:sldId id="312" r:id="rId59"/>
  </p:sldIdLst>
  <p:sldSz cx="9144000" cy="6858000" type="screen4x3"/>
  <p:notesSz cx="6858000" cy="9144000"/>
  <p:defaultTextStyle>
    <a:lvl1pPr marL="0" algn="l" rtl="0" latinLnBrk="0">
      <a:defRPr lang="it-IT" sz="1800" kern="1200">
        <a:solidFill>
          <a:schemeClr val="tx1"/>
        </a:solidFill>
        <a:latin typeface="+mn-lt"/>
        <a:ea typeface="+mn-ea"/>
        <a:cs typeface="+mn-cs"/>
      </a:defRPr>
    </a:lvl1pPr>
    <a:lvl2pPr marL="457200" algn="l" rtl="0" latinLnBrk="0">
      <a:defRPr lang="it-IT" sz="1800" kern="1200">
        <a:solidFill>
          <a:schemeClr val="tx1"/>
        </a:solidFill>
        <a:latin typeface="+mn-lt"/>
        <a:ea typeface="+mn-ea"/>
        <a:cs typeface="+mn-cs"/>
      </a:defRPr>
    </a:lvl2pPr>
    <a:lvl3pPr marL="914400" algn="l" rtl="0" latinLnBrk="0">
      <a:defRPr lang="it-IT" sz="1800" kern="1200">
        <a:solidFill>
          <a:schemeClr val="tx1"/>
        </a:solidFill>
        <a:latin typeface="+mn-lt"/>
        <a:ea typeface="+mn-ea"/>
        <a:cs typeface="+mn-cs"/>
      </a:defRPr>
    </a:lvl3pPr>
    <a:lvl4pPr marL="1371600" algn="l" rtl="0" latinLnBrk="0">
      <a:defRPr lang="it-IT" sz="1800" kern="1200">
        <a:solidFill>
          <a:schemeClr val="tx1"/>
        </a:solidFill>
        <a:latin typeface="+mn-lt"/>
        <a:ea typeface="+mn-ea"/>
        <a:cs typeface="+mn-cs"/>
      </a:defRPr>
    </a:lvl4pPr>
    <a:lvl5pPr marL="1828800" algn="l" rtl="0" latinLnBrk="0">
      <a:defRPr lang="it-IT" sz="1800" kern="1200">
        <a:solidFill>
          <a:schemeClr val="tx1"/>
        </a:solidFill>
        <a:latin typeface="+mn-lt"/>
        <a:ea typeface="+mn-ea"/>
        <a:cs typeface="+mn-cs"/>
      </a:defRPr>
    </a:lvl5pPr>
    <a:lvl6pPr marL="2286000" algn="l" rtl="0" latinLnBrk="0">
      <a:defRPr lang="it-IT" sz="1800" kern="1200">
        <a:solidFill>
          <a:schemeClr val="tx1"/>
        </a:solidFill>
        <a:latin typeface="+mn-lt"/>
        <a:ea typeface="+mn-ea"/>
        <a:cs typeface="+mn-cs"/>
      </a:defRPr>
    </a:lvl6pPr>
    <a:lvl7pPr marL="2743200" algn="l" rtl="0" latinLnBrk="0">
      <a:defRPr lang="it-IT" sz="1800" kern="1200">
        <a:solidFill>
          <a:schemeClr val="tx1"/>
        </a:solidFill>
        <a:latin typeface="+mn-lt"/>
        <a:ea typeface="+mn-ea"/>
        <a:cs typeface="+mn-cs"/>
      </a:defRPr>
    </a:lvl7pPr>
    <a:lvl8pPr marL="3200400" algn="l" rtl="0" latinLnBrk="0">
      <a:defRPr lang="it-IT" sz="1800" kern="1200">
        <a:solidFill>
          <a:schemeClr val="tx1"/>
        </a:solidFill>
        <a:latin typeface="+mn-lt"/>
        <a:ea typeface="+mn-ea"/>
        <a:cs typeface="+mn-cs"/>
      </a:defRPr>
    </a:lvl8pPr>
    <a:lvl9pPr marL="3657600" algn="l" rtl="0" latinLnBrk="0">
      <a:defRPr lang="it-IT"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3344" autoAdjust="0"/>
    <p:restoredTop sz="93969" autoAdjust="0"/>
  </p:normalViewPr>
  <p:slideViewPr>
    <p:cSldViewPr>
      <p:cViewPr varScale="1">
        <p:scale>
          <a:sx n="68" d="100"/>
          <a:sy n="68" d="100"/>
        </p:scale>
        <p:origin x="-121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it-IT" sz="1200"/>
            </a:lvl1pPr>
            <a:extLst/>
          </a:lstStyle>
          <a:p>
            <a:endParaRPr lang="it-IT"/>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latinLnBrk="0">
              <a:defRPr lang="it-IT" sz="1200"/>
            </a:lvl1pPr>
            <a:extLst/>
          </a:lstStyle>
          <a:p>
            <a:fld id="{54D4857D-62A5-486B-9129-468003D7E020}" type="datetimeFigureOut">
              <a:rPr lang="it-IT" smtClean="0"/>
              <a:pPr/>
              <a:t>11/04/2011</a:t>
            </a:fld>
            <a:endParaRPr lang="it-IT"/>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latinLnBrk="0">
              <a:defRPr lang="it-IT" sz="1200"/>
            </a:lvl1pPr>
            <a:extLst/>
          </a:lstStyle>
          <a:p>
            <a:endParaRPr lang="it-IT"/>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latinLnBrk="0">
              <a:defRPr lang="it-IT" sz="1200"/>
            </a:lvl1pPr>
            <a:extLst/>
          </a:lstStyle>
          <a:p>
            <a:fld id="{2EBE4566-6F3A-4CC1-BD6C-9C510D05F126}"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latinLnBrk="0">
              <a:defRPr lang="it-IT" sz="1200"/>
            </a:lvl1pPr>
            <a:extLst/>
          </a:lstStyle>
          <a:p>
            <a:endParaRPr lang="it-IT"/>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latinLnBrk="0">
              <a:defRPr lang="it-IT" sz="1200"/>
            </a:lvl1pPr>
            <a:extLst/>
          </a:lstStyle>
          <a:p>
            <a:fld id="{2D2EF2CE-B28C-4ED4-8FD0-48BB3F48846A}" type="datetimeFigureOut">
              <a:rPr/>
              <a:pPr/>
              <a:t>30/6/2006</a:t>
            </a:fld>
            <a:endParaRPr lang="it-IT"/>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it-IT"/>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latinLnBrk="0">
              <a:defRPr lang="it-IT" sz="1200"/>
            </a:lvl1pPr>
            <a:extLst/>
          </a:lstStyle>
          <a:p>
            <a:endParaRPr lang="it-IT"/>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it-IT" sz="1200"/>
            </a:lvl1pPr>
            <a:extLst/>
          </a:lstStyle>
          <a:p>
            <a:fld id="{61807874-5299-41B2-A37A-6AA3547857F4}" type="slidenum">
              <a:rPr/>
              <a:pPr/>
              <a:t>‹N›</a:t>
            </a:fld>
            <a:endParaRPr lang="it-IT"/>
          </a:p>
        </p:txBody>
      </p:sp>
    </p:spTree>
  </p:cSld>
  <p:clrMap bg1="lt1" tx1="dk1" bg2="lt2" tx2="dk2" accent1="accent1" accent2="accent2" accent3="accent3" accent4="accent4" accent5="accent5" accent6="accent6" hlink="hlink" folHlink="folHlink"/>
  <p:notesStyle>
    <a:lvl1pPr marL="0" algn="l" rtl="0" latinLnBrk="0">
      <a:defRPr lang="it-IT" sz="1200" kern="1200">
        <a:solidFill>
          <a:schemeClr val="tx1"/>
        </a:solidFill>
        <a:latin typeface="+mn-lt"/>
        <a:ea typeface="+mn-ea"/>
        <a:cs typeface="+mn-cs"/>
      </a:defRPr>
    </a:lvl1pPr>
    <a:lvl2pPr marL="457200" algn="l" rtl="0" latinLnBrk="0">
      <a:defRPr lang="it-IT" sz="1200" kern="1200">
        <a:solidFill>
          <a:schemeClr val="tx1"/>
        </a:solidFill>
        <a:latin typeface="+mn-lt"/>
        <a:ea typeface="+mn-ea"/>
        <a:cs typeface="+mn-cs"/>
      </a:defRPr>
    </a:lvl2pPr>
    <a:lvl3pPr marL="914400" algn="l" rtl="0" latinLnBrk="0">
      <a:defRPr lang="it-IT" sz="1200" kern="1200">
        <a:solidFill>
          <a:schemeClr val="tx1"/>
        </a:solidFill>
        <a:latin typeface="+mn-lt"/>
        <a:ea typeface="+mn-ea"/>
        <a:cs typeface="+mn-cs"/>
      </a:defRPr>
    </a:lvl3pPr>
    <a:lvl4pPr marL="1371600" algn="l" rtl="0" latinLnBrk="0">
      <a:defRPr lang="it-IT" sz="1200" kern="1200">
        <a:solidFill>
          <a:schemeClr val="tx1"/>
        </a:solidFill>
        <a:latin typeface="+mn-lt"/>
        <a:ea typeface="+mn-ea"/>
        <a:cs typeface="+mn-cs"/>
      </a:defRPr>
    </a:lvl4pPr>
    <a:lvl5pPr marL="1828800" algn="l" rtl="0" latinLnBrk="0">
      <a:defRPr lang="it-IT" sz="1200" kern="1200">
        <a:solidFill>
          <a:schemeClr val="tx1"/>
        </a:solidFill>
        <a:latin typeface="+mn-lt"/>
        <a:ea typeface="+mn-ea"/>
        <a:cs typeface="+mn-cs"/>
      </a:defRPr>
    </a:lvl5pPr>
    <a:lvl6pPr marL="2286000" algn="l" rtl="0" latinLnBrk="0">
      <a:defRPr lang="it-IT" sz="1200" kern="1200">
        <a:solidFill>
          <a:schemeClr val="tx1"/>
        </a:solidFill>
        <a:latin typeface="+mn-lt"/>
        <a:ea typeface="+mn-ea"/>
        <a:cs typeface="+mn-cs"/>
      </a:defRPr>
    </a:lvl6pPr>
    <a:lvl7pPr marL="2743200" algn="l" rtl="0" latinLnBrk="0">
      <a:defRPr lang="it-IT" sz="1200" kern="1200">
        <a:solidFill>
          <a:schemeClr val="tx1"/>
        </a:solidFill>
        <a:latin typeface="+mn-lt"/>
        <a:ea typeface="+mn-ea"/>
        <a:cs typeface="+mn-cs"/>
      </a:defRPr>
    </a:lvl7pPr>
    <a:lvl8pPr marL="3200400" algn="l" rtl="0" latinLnBrk="0">
      <a:defRPr lang="it-IT" sz="1200" kern="1200">
        <a:solidFill>
          <a:schemeClr val="tx1"/>
        </a:solidFill>
        <a:latin typeface="+mn-lt"/>
        <a:ea typeface="+mn-ea"/>
        <a:cs typeface="+mn-cs"/>
      </a:defRPr>
    </a:lvl8pPr>
    <a:lvl9pPr marL="3657600" algn="l" rtl="0" latinLnBrk="0">
      <a:defRPr lang="it-IT"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it-IT"/>
          </a:p>
        </p:txBody>
      </p:sp>
      <p:sp>
        <p:nvSpPr>
          <p:cNvPr id="4" name="Rectangle 4"/>
          <p:cNvSpPr>
            <a:spLocks noGrp="1"/>
          </p:cNvSpPr>
          <p:nvPr>
            <p:ph type="sldNum" sz="quarter" idx="10"/>
          </p:nvPr>
        </p:nvSpPr>
        <p:spPr/>
        <p:txBody>
          <a:bodyPr/>
          <a:lstStyle>
            <a:extLst/>
          </a:lstStyle>
          <a:p>
            <a:fld id="{61807874-5299-41B2-A37A-6AA3547857F4}" type="slidenum">
              <a:rPr lang="it-IT" smtClean="0"/>
              <a:pPr/>
              <a:t>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extLst/>
          </a:lstStyle>
          <a:p>
            <a:endParaRPr lang="it-IT"/>
          </a:p>
        </p:txBody>
      </p:sp>
      <p:sp>
        <p:nvSpPr>
          <p:cNvPr id="4" name="Rectangle 4"/>
          <p:cNvSpPr>
            <a:spLocks noGrp="1"/>
          </p:cNvSpPr>
          <p:nvPr>
            <p:ph type="sldNum" sz="quarter" idx="10"/>
          </p:nvPr>
        </p:nvSpPr>
        <p:spPr/>
        <p:txBody>
          <a:bodyPr/>
          <a:lstStyle>
            <a:extLst/>
          </a:lstStyle>
          <a:p>
            <a:fld id="{61807874-5299-41B2-A37A-6AA3547857F4}" type="slidenum">
              <a:rPr lang="it-IT" smtClean="0"/>
              <a:pPr/>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titolo">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eaLnBrk="1" latinLnBrk="0" hangingPunct="1">
              <a:buNone/>
              <a:defRPr kumimoji="0" lang="it-IT" sz="1400"/>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it-IT" smtClean="0"/>
              <a:t>Fare clic per modificare lo stile del sottotitolo dello schema</a:t>
            </a:r>
            <a:endParaRPr/>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19" name="Rectangle 34"/>
          <p:cNvSpPr>
            <a:spLocks noGrp="1"/>
          </p:cNvSpPr>
          <p:nvPr>
            <p:ph type="dt" sz="half" idx="10"/>
          </p:nvPr>
        </p:nvSpPr>
        <p:spPr/>
        <p:txBody>
          <a:bodyPr rtlCol="0"/>
          <a:lstStyle>
            <a:extLst/>
          </a:lstStyle>
          <a:p>
            <a:pPr algn="r"/>
            <a:fld id="{8F67D422-08A8-451B-9A67-21962FC4B660}" type="datetimeFigureOut">
              <a:rPr kumimoji="0" lang="it-IT" sz="1100"/>
              <a:pPr algn="r"/>
              <a:t>11/04/2011</a:t>
            </a:fld>
            <a:endParaRPr kumimoji="0" lang="it-IT"/>
          </a:p>
        </p:txBody>
      </p:sp>
      <p:sp>
        <p:nvSpPr>
          <p:cNvPr id="25" name="Rectangle 35"/>
          <p:cNvSpPr>
            <a:spLocks noGrp="1"/>
          </p:cNvSpPr>
          <p:nvPr>
            <p:ph type="sldNum" sz="quarter" idx="11"/>
          </p:nvPr>
        </p:nvSpPr>
        <p:spPr/>
        <p:txBody>
          <a:bodyPr rtlCol="0"/>
          <a:lstStyle>
            <a:extLst/>
          </a:lstStyle>
          <a:p>
            <a:fld id="{169B2101-2E9F-420A-91A3-890890D84497}" type="slidenum">
              <a:rPr kumimoji="0" lang="it-IT" sz="1200"/>
              <a:pPr/>
              <a:t>‹N›</a:t>
            </a:fld>
            <a:endParaRPr kumimoji="0" lang="it-IT"/>
          </a:p>
        </p:txBody>
      </p:sp>
      <p:sp>
        <p:nvSpPr>
          <p:cNvPr id="31" name="Rectangle 36"/>
          <p:cNvSpPr>
            <a:spLocks noGrp="1"/>
          </p:cNvSpPr>
          <p:nvPr>
            <p:ph type="ftr" sz="quarter" idx="12"/>
          </p:nvPr>
        </p:nvSpPr>
        <p:spPr/>
        <p:txBody>
          <a:bodyPr rtlCol="0"/>
          <a:lstStyle>
            <a:extLst/>
          </a:lstStyle>
          <a:p>
            <a:endParaRPr kumimoji="0" lang="it-IT"/>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eaLnBrk="1" latinLnBrk="0" hangingPunct="1">
              <a:lnSpc>
                <a:spcPct val="100000"/>
              </a:lnSpc>
              <a:defRPr kumimoji="0" lang="it-IT" sz="72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kumimoji="0" lang="it-IT"/>
              <a:t>Titolo presentazione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 e contenuto">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a:p>
        </p:txBody>
      </p:sp>
      <p:sp>
        <p:nvSpPr>
          <p:cNvPr id="12" name="Rectangle 10"/>
          <p:cNvSpPr>
            <a:spLocks noGrp="1"/>
          </p:cNvSpPr>
          <p:nvPr>
            <p:ph type="dt" sz="half" idx="10"/>
          </p:nvPr>
        </p:nvSpPr>
        <p:spPr/>
        <p:txBody>
          <a:bodyPr rtlCol="0"/>
          <a:lstStyle>
            <a:extLst/>
          </a:lstStyle>
          <a:p>
            <a:pPr algn="r"/>
            <a:fld id="{8F67D422-08A8-451B-9A67-21962FC4B660}" type="datetimeFigureOut">
              <a:rPr kumimoji="0" lang="it-IT" sz="1100"/>
              <a:pPr algn="r"/>
              <a:t>11/04/2011</a:t>
            </a:fld>
            <a:endParaRPr kumimoji="0" lang="it-IT"/>
          </a:p>
        </p:txBody>
      </p:sp>
      <p:sp>
        <p:nvSpPr>
          <p:cNvPr id="27" name="Rectangle 11"/>
          <p:cNvSpPr>
            <a:spLocks noGrp="1"/>
          </p:cNvSpPr>
          <p:nvPr>
            <p:ph type="sldNum" sz="quarter" idx="11"/>
          </p:nvPr>
        </p:nvSpPr>
        <p:spPr/>
        <p:txBody>
          <a:bodyPr rtlCol="0"/>
          <a:lstStyle>
            <a:extLst/>
          </a:lstStyle>
          <a:p>
            <a:fld id="{169B2101-2E9F-420A-91A3-890890D84497}" type="slidenum">
              <a:rPr kumimoji="0" lang="it-IT" sz="1200"/>
              <a:pPr/>
              <a:t>‹N›</a:t>
            </a:fld>
            <a:endParaRPr kumimoji="0" lang="it-IT"/>
          </a:p>
        </p:txBody>
      </p:sp>
      <p:sp>
        <p:nvSpPr>
          <p:cNvPr id="4" name="Rectangle 12"/>
          <p:cNvSpPr>
            <a:spLocks noGrp="1"/>
          </p:cNvSpPr>
          <p:nvPr>
            <p:ph type="ftr" sz="quarter" idx="12"/>
          </p:nvPr>
        </p:nvSpPr>
        <p:spPr/>
        <p:txBody>
          <a:bodyPr rtlCol="0"/>
          <a:lstStyle>
            <a:extLst/>
          </a:lstStyle>
          <a:p>
            <a:endParaRPr kumimoji="0" lang="it-IT"/>
          </a:p>
        </p:txBody>
      </p:sp>
      <p:sp>
        <p:nvSpPr>
          <p:cNvPr id="28" name="Rectangle 14"/>
          <p:cNvSpPr>
            <a:spLocks noGrp="1"/>
          </p:cNvSpPr>
          <p:nvPr>
            <p:ph type="title"/>
          </p:nvPr>
        </p:nvSpPr>
        <p:spPr/>
        <p:txBody>
          <a:bodyPr rtlCol="0" anchor="b"/>
          <a:lstStyle>
            <a:extLst/>
          </a:lstStyle>
          <a:p>
            <a:pPr eaLnBrk="1" latinLnBrk="0" hangingPunct="1"/>
            <a:r>
              <a:rPr lang="it-IT" smtClean="0"/>
              <a:t>Fare clic per modificare lo stile del titolo</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stazione sezione">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kumimoji="0" lang="it-IT" sz="1100"/>
              <a:pPr algn="r"/>
              <a:t>11/04/2011</a:t>
            </a:fld>
            <a:endParaRPr kumimoji="0" lang="it-IT"/>
          </a:p>
        </p:txBody>
      </p:sp>
      <p:sp>
        <p:nvSpPr>
          <p:cNvPr id="26" name="Rectangle 4"/>
          <p:cNvSpPr>
            <a:spLocks noGrp="1"/>
          </p:cNvSpPr>
          <p:nvPr>
            <p:ph type="ftr" sz="quarter" idx="11"/>
          </p:nvPr>
        </p:nvSpPr>
        <p:spPr/>
        <p:txBody>
          <a:bodyPr rtlCol="0"/>
          <a:lstStyle>
            <a:extLst/>
          </a:lstStyle>
          <a:p>
            <a:endParaRPr kumimoji="0" lang="it-IT"/>
          </a:p>
        </p:txBody>
      </p:sp>
      <p:sp>
        <p:nvSpPr>
          <p:cNvPr id="12" name="Rectangle 5"/>
          <p:cNvSpPr>
            <a:spLocks noGrp="1"/>
          </p:cNvSpPr>
          <p:nvPr>
            <p:ph type="sldNum" sz="quarter" idx="12"/>
          </p:nvPr>
        </p:nvSpPr>
        <p:spPr/>
        <p:txBody>
          <a:bodyPr rtlCol="0"/>
          <a:lstStyle>
            <a:extLst/>
          </a:lstStyle>
          <a:p>
            <a:fld id="{169B2101-2E9F-420A-91A3-890890D84497}" type="slidenum">
              <a:rPr kumimoji="0" lang="it-IT" sz="1200"/>
              <a:pPr/>
              <a:t>‹N›</a:t>
            </a:fld>
            <a:endParaRPr kumimoji="0" lang="it-IT"/>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eaLnBrk="1" latinLnBrk="0" hangingPunct="1">
              <a:defRPr kumimoji="0" lang="it-IT"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kumimoji="0" lang="it-IT"/>
              <a:t>Fare clic per inserire il titolo di sezione</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omanda e risposta semplice">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22" name="Rectangle 4"/>
          <p:cNvSpPr>
            <a:spLocks noGrp="1"/>
          </p:cNvSpPr>
          <p:nvPr>
            <p:ph type="ftr" sz="quarter" idx="11"/>
          </p:nvPr>
        </p:nvSpPr>
        <p:spPr/>
        <p:txBody>
          <a:bodyPr vert="horz"/>
          <a:lstStyle>
            <a:extLst/>
          </a:lstStyle>
          <a:p>
            <a:endParaRPr kumimoji="0" lang="it-IT"/>
          </a:p>
        </p:txBody>
      </p:sp>
      <p:sp>
        <p:nvSpPr>
          <p:cNvPr id="31"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4"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it-IT"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it-IT"/>
              <a:t>Fare clic per inserire la risposta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omanda e risposta con dettagli">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28" name="Rectangle 4"/>
          <p:cNvSpPr>
            <a:spLocks noGrp="1"/>
          </p:cNvSpPr>
          <p:nvPr>
            <p:ph type="ftr" sz="quarter" idx="11"/>
          </p:nvPr>
        </p:nvSpPr>
        <p:spPr/>
        <p:txBody>
          <a:bodyPr vert="horz"/>
          <a:lstStyle>
            <a:extLst/>
          </a:lstStyle>
          <a:p>
            <a:endParaRPr kumimoji="0" lang="it-IT"/>
          </a:p>
        </p:txBody>
      </p:sp>
      <p:sp>
        <p:nvSpPr>
          <p:cNvPr id="10"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31" name="Rectangle 8"/>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eaLnBrk="1" latinLnBrk="0" hangingPunct="1">
              <a:buFontTx/>
              <a:buNone/>
              <a:defRPr kumimoji="0" lang="it-IT"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kumimoji="0" lang="it-IT"/>
              <a:t>Fare clic per inserire la risposta</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eaLnBrk="1" latinLnBrk="0" hangingPunct="1">
              <a:buFontTx/>
              <a:buNone/>
              <a:defRPr kumimoji="0" lang="it-IT" i="1" baseline="0"/>
            </a:lvl1pPr>
            <a:extLst/>
          </a:lstStyle>
          <a:p>
            <a:pPr lvl="0"/>
            <a:r>
              <a:rPr kumimoji="0" lang="it-IT"/>
              <a:t>Fare clic per aggiungere dettagli alla risposta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omanda vero o falso (risposta: vero)">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11" name="Rectangle 4"/>
          <p:cNvSpPr>
            <a:spLocks noGrp="1"/>
          </p:cNvSpPr>
          <p:nvPr>
            <p:ph type="ftr" sz="quarter" idx="11"/>
          </p:nvPr>
        </p:nvSpPr>
        <p:spPr/>
        <p:txBody>
          <a:bodyPr vert="horz"/>
          <a:lstStyle>
            <a:extLst/>
          </a:lstStyle>
          <a:p>
            <a:endParaRPr kumimoji="0" lang="it-IT"/>
          </a:p>
        </p:txBody>
      </p:sp>
      <p:sp>
        <p:nvSpPr>
          <p:cNvPr id="10"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27"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latinLnBrk="0">
              <a:spcBef>
                <a:spcPct val="20000"/>
              </a:spcBef>
              <a:buNone/>
            </a:pPr>
            <a:r>
              <a:rPr kumimoji="0" lang="it-IT" sz="7200">
                <a:solidFill>
                  <a:schemeClr val="tx1">
                    <a:alpha val="40000"/>
                  </a:schemeClr>
                </a:solidFill>
              </a:rPr>
              <a:t>VERO</a:t>
            </a:r>
            <a:r>
              <a:rPr kumimoji="0" lang="it-IT" sz="7200" baseline="0">
                <a:solidFill>
                  <a:schemeClr val="tx1">
                    <a:alpha val="40000"/>
                  </a:schemeClr>
                </a:solidFill>
              </a:rPr>
              <a:t> </a:t>
            </a:r>
            <a:r>
              <a:rPr kumimoji="0" lang="it-IT" sz="7200">
                <a:solidFill>
                  <a:schemeClr val="tx1">
                    <a:alpha val="40000"/>
                  </a:schemeClr>
                </a:solidFill>
              </a:rPr>
              <a:t>o FALSO?</a:t>
            </a:r>
          </a:p>
        </p:txBody>
      </p:sp>
      <p:sp>
        <p:nvSpPr>
          <p:cNvPr id="7" name="Answer"/>
          <p:cNvSpPr/>
          <p:nvPr userDrawn="1"/>
        </p:nvSpPr>
        <p:spPr>
          <a:xfrm>
            <a:off x="182880" y="1676400"/>
            <a:ext cx="8321040" cy="1200329"/>
          </a:xfrm>
          <a:prstGeom prst="rect">
            <a:avLst/>
          </a:prstGeom>
        </p:spPr>
        <p:txBody>
          <a:bodyPr wrap="square">
            <a:spAutoFit/>
          </a:bodyPr>
          <a:lstStyle>
            <a:extLst/>
          </a:lstStyle>
          <a:p>
            <a:pPr indent="0" algn="ctr" latinLnBrk="0">
              <a:spcBef>
                <a:spcPct val="20000"/>
              </a:spcBef>
              <a:buNone/>
            </a:pPr>
            <a:r>
              <a:rPr kumimoji="0" lang="it-IT"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VERO </a:t>
            </a:r>
            <a:r>
              <a:rPr kumimoji="0" lang="it-IT" sz="7200">
                <a:solidFill>
                  <a:prstClr val="white">
                    <a:alpha val="40000"/>
                  </a:prstClr>
                </a:solidFill>
                <a:ea typeface="+mn-ea"/>
                <a:cs typeface="+mn-cs"/>
              </a:rPr>
              <a:t>o FALSO?</a:t>
            </a:r>
            <a:endParaRPr kumimoji="0"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omanda vero o falso (risposta: falso)">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2" name="Rectangle 4"/>
          <p:cNvSpPr>
            <a:spLocks noGrp="1"/>
          </p:cNvSpPr>
          <p:nvPr>
            <p:ph type="ftr" sz="quarter" idx="11"/>
          </p:nvPr>
        </p:nvSpPr>
        <p:spPr/>
        <p:txBody>
          <a:bodyPr vert="horz"/>
          <a:lstStyle>
            <a:extLst/>
          </a:lstStyle>
          <a:p>
            <a:endParaRPr kumimoji="0" lang="it-IT"/>
          </a:p>
        </p:txBody>
      </p:sp>
      <p:sp>
        <p:nvSpPr>
          <p:cNvPr id="28"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sp>
        <p:nvSpPr>
          <p:cNvPr id="6" name="Question"/>
          <p:cNvSpPr>
            <a:spLocks noGrp="1"/>
          </p:cNvSpPr>
          <p:nvPr>
            <p:ph type="title" hasCustomPrompt="1"/>
          </p:nvPr>
        </p:nvSpPr>
        <p:spPr>
          <a:xfrm>
            <a:off x="228600" y="457200"/>
            <a:ext cx="8229600" cy="1143000"/>
          </a:xfrm>
        </p:spPr>
        <p:txBody>
          <a:bodyPr rtlCol="0" anchor="ctr"/>
          <a:lstStyle>
            <a:lvl1pPr algn="l" eaLnBrk="1" latinLnBrk="0" hangingPunct="1">
              <a:defRPr kumimoji="0" lang="it-IT" i="1">
                <a:solidFill>
                  <a:schemeClr val="tx1">
                    <a:shade val="75000"/>
                  </a:schemeClr>
                </a:solidFill>
              </a:defRPr>
            </a:lvl1pPr>
            <a:extLst/>
          </a:lstStyle>
          <a:p>
            <a:r>
              <a:rPr kumimoji="0" lang="it-IT"/>
              <a:t>Fare clic per inserire una domanda</a:t>
            </a:r>
          </a:p>
        </p:txBody>
      </p:sp>
      <p:sp>
        <p:nvSpPr>
          <p:cNvPr id="29" name="Answer Base"/>
          <p:cNvSpPr txBox="1"/>
          <p:nvPr userDrawn="1"/>
        </p:nvSpPr>
        <p:spPr>
          <a:xfrm>
            <a:off x="228600" y="1600200"/>
            <a:ext cx="8229600" cy="1293926"/>
          </a:xfrm>
          <a:prstGeom prst="rect">
            <a:avLst/>
          </a:prstGeom>
          <a:noFill/>
        </p:spPr>
        <p:txBody>
          <a:bodyPr wrap="square">
            <a:noAutofit/>
          </a:bodyPr>
          <a:lstStyle>
            <a:extLst/>
          </a:lstStyle>
          <a:p>
            <a:pPr marL="0" indent="0" algn="ctr" latinLnBrk="0">
              <a:spcBef>
                <a:spcPct val="20000"/>
              </a:spcBef>
              <a:buNone/>
            </a:pPr>
            <a:r>
              <a:rPr kumimoji="0" lang="it-IT" sz="7200">
                <a:solidFill>
                  <a:schemeClr val="tx1">
                    <a:alpha val="40000"/>
                  </a:schemeClr>
                </a:solidFill>
              </a:rPr>
              <a:t>VERO</a:t>
            </a:r>
            <a:r>
              <a:rPr kumimoji="0" lang="it-IT" sz="7200" baseline="0">
                <a:solidFill>
                  <a:schemeClr val="tx1">
                    <a:alpha val="40000"/>
                  </a:schemeClr>
                </a:solidFill>
              </a:rPr>
              <a:t> </a:t>
            </a:r>
            <a:r>
              <a:rPr kumimoji="0" lang="it-IT" sz="7200">
                <a:solidFill>
                  <a:schemeClr val="tx1">
                    <a:alpha val="40000"/>
                  </a:schemeClr>
                </a:solidFill>
              </a:rPr>
              <a:t>o FALSO?</a:t>
            </a:r>
          </a:p>
        </p:txBody>
      </p:sp>
      <p:sp>
        <p:nvSpPr>
          <p:cNvPr id="7" name="Answer"/>
          <p:cNvSpPr/>
          <p:nvPr userDrawn="1"/>
        </p:nvSpPr>
        <p:spPr>
          <a:xfrm>
            <a:off x="228600" y="1600200"/>
            <a:ext cx="8229600" cy="1200329"/>
          </a:xfrm>
          <a:prstGeom prst="rect">
            <a:avLst/>
          </a:prstGeom>
        </p:spPr>
        <p:txBody>
          <a:bodyPr wrap="square">
            <a:spAutoFit/>
          </a:bodyPr>
          <a:lstStyle>
            <a:extLst/>
          </a:lstStyle>
          <a:p>
            <a:pPr algn="ctr"/>
            <a:r>
              <a:rPr kumimoji="0" lang="it-IT" sz="7200">
                <a:solidFill>
                  <a:prstClr val="white">
                    <a:alpha val="40000"/>
                  </a:prstClr>
                </a:solidFill>
                <a:ea typeface="+mn-ea"/>
                <a:cs typeface="+mn-cs"/>
              </a:rPr>
              <a:t>VERO o </a:t>
            </a:r>
            <a:r>
              <a:rPr kumimoji="0" lang="it-IT" sz="720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FALSO</a:t>
            </a:r>
            <a:r>
              <a:rPr kumimoji="0" lang="it-IT" sz="7200">
                <a:solidFill>
                  <a:prstClr val="white">
                    <a:alpha val="40000"/>
                  </a:prstClr>
                </a:solidFill>
                <a:ea typeface="+mn-ea"/>
                <a:cs typeface="+mn-cs"/>
              </a:rPr>
              <a:t>?</a:t>
            </a:r>
            <a:endParaRPr kumimoji="0"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rrispondenze">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kumimoji="0" lang="it-IT"/>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l'elemento 5</a:t>
            </a:r>
          </a:p>
        </p:txBody>
      </p:sp>
      <p:sp>
        <p:nvSpPr>
          <p:cNvPr id="20" name="Rectangle 3"/>
          <p:cNvSpPr>
            <a:spLocks noGrp="1"/>
          </p:cNvSpPr>
          <p:nvPr>
            <p:ph type="dt" sz="half" idx="10"/>
          </p:nvPr>
        </p:nvSpPr>
        <p:spPr/>
        <p:txBody>
          <a:bodyPr vert="horz"/>
          <a:lstStyle>
            <a:lvl1pPr algn="r" eaLnBrk="1" latinLnBrk="0" hangingPunct="1">
              <a:defRPr kumimoji="0" lang="it-IT"/>
            </a:lvl1pPr>
            <a:extLst/>
          </a:lstStyle>
          <a:p>
            <a:fld id="{1BEBB2CB-903D-46EF-8227-E770ED8FF514}" type="datetimeFigureOut">
              <a:rPr/>
              <a:pPr/>
              <a:t>30/6/2006</a:t>
            </a:fld>
            <a:endParaRPr kumimoji="0" lang="it-IT"/>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lang="it-IT"/>
            </a:lvl1pPr>
            <a:lvl2pPr eaLnBrk="1" latinLnBrk="0" hangingPunct="1">
              <a:buFontTx/>
              <a:buChar char="•"/>
              <a:defRPr kumimoji="0" lang="it-IT"/>
            </a:lvl2pPr>
            <a:lvl3pPr eaLnBrk="1" latinLnBrk="0" hangingPunct="1">
              <a:buFontTx/>
              <a:buChar char="•"/>
              <a:defRPr kumimoji="0" lang="it-IT"/>
            </a:lvl3pPr>
            <a:lvl4pPr eaLnBrk="1" latinLnBrk="0" hangingPunct="1">
              <a:buFontTx/>
              <a:buChar char="•"/>
              <a:defRPr kumimoji="0" lang="it-IT"/>
            </a:lvl4pPr>
            <a:lvl5pPr eaLnBrk="1" latinLnBrk="0" hangingPunct="1">
              <a:buFontTx/>
              <a:buChar char="•"/>
              <a:defRPr kumimoji="0" lang="it-IT"/>
            </a:lvl5pPr>
            <a:extLst/>
          </a:lstStyle>
          <a:p>
            <a:pPr lvl="0"/>
            <a:r>
              <a:rPr kumimoji="0" lang="it-IT"/>
              <a:t>Fare clic per inserire la relazione 4</a:t>
            </a:r>
          </a:p>
        </p:txBody>
      </p:sp>
      <p:sp>
        <p:nvSpPr>
          <p:cNvPr id="11" name="Rectangle 2"/>
          <p:cNvSpPr>
            <a:spLocks noGrp="1"/>
          </p:cNvSpPr>
          <p:nvPr>
            <p:ph type="title" hasCustomPrompt="1"/>
          </p:nvPr>
        </p:nvSpPr>
        <p:spPr/>
        <p:txBody>
          <a:bodyPr vert="horz"/>
          <a:lstStyle>
            <a:lvl1pPr algn="l" eaLnBrk="1" latinLnBrk="0" hangingPunct="1">
              <a:defRPr kumimoji="0" lang="it-IT" i="1" baseline="0"/>
            </a:lvl1pPr>
            <a:extLst/>
          </a:lstStyle>
          <a:p>
            <a:r>
              <a:rPr kumimoji="0" lang="it-IT"/>
              <a:t>Fare clic per digitare la domanda</a:t>
            </a:r>
          </a:p>
        </p:txBody>
      </p:sp>
      <p:sp>
        <p:nvSpPr>
          <p:cNvPr id="7" name="Rectangle 5"/>
          <p:cNvSpPr>
            <a:spLocks noGrp="1"/>
          </p:cNvSpPr>
          <p:nvPr>
            <p:ph type="sldNum" sz="quarter" idx="12"/>
          </p:nvPr>
        </p:nvSpPr>
        <p:spPr/>
        <p:txBody>
          <a:bodyPr vert="horz"/>
          <a:lstStyle>
            <a:extLst/>
          </a:lstStyle>
          <a:p>
            <a:fld id="{C75B88FA-3392-4D65-A457-DB2A9953195B}" type="slidenum">
              <a:rPr/>
              <a:pPr/>
              <a:t>‹N›</a:t>
            </a:fld>
            <a:endParaRPr kumimoji="0" lang="it-IT"/>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pPr eaLnBrk="1" latinLnBrk="0" hangingPunct="1"/>
            <a:r>
              <a:rPr kumimoji="0" lang="it-IT" smtClean="0"/>
              <a:t>Fare clic per modificare lo stile del titolo</a:t>
            </a:r>
            <a:endParaRPr kumimoji="0" lang="en-US" smtClean="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eaLnBrk="1" latinLnBrk="0" hangingPunct="1">
              <a:defRPr kumimoji="0" lang="it-IT" sz="1100"/>
            </a:lvl1pPr>
            <a:extLst/>
          </a:lstStyle>
          <a:p>
            <a:pPr algn="r"/>
            <a:fld id="{8F67D422-08A8-451B-9A67-21962FC4B660}" type="datetimeFigureOut">
              <a:rPr kumimoji="0" lang="it-IT" sz="1100"/>
              <a:pPr algn="r"/>
              <a:t>11/04/2011</a:t>
            </a:fld>
            <a:endParaRPr kumimoji="0" lang="it-IT" sz="105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eaLnBrk="1" latinLnBrk="0" hangingPunct="1">
              <a:defRPr kumimoji="0" lang="it-IT" sz="1200"/>
            </a:lvl1pPr>
            <a:extLst/>
          </a:lstStyle>
          <a:p>
            <a:endParaRPr kumimoji="0" lang="it-IT" sz="120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eaLnBrk="1" latinLnBrk="0" hangingPunct="1">
              <a:defRPr kumimoji="0" lang="it-IT" sz="1200"/>
            </a:lvl1pPr>
            <a:extLst/>
          </a:lstStyle>
          <a:p>
            <a:fld id="{169B2101-2E9F-420A-91A3-890890D84497}" type="slidenum">
              <a:rPr kumimoji="0" lang="it-IT" sz="1200"/>
              <a:pPr/>
              <a:t>‹N›</a:t>
            </a:fld>
            <a:endParaRPr kumimoji="0" lang="it-IT" sz="120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kumimoji="0" lang="it-IT"/>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kumimoji="0" lang="it-IT"/>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kumimoji="0" lang="it-IT"/>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kumimoji="0" lang="it-IT"/>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kumimoji="0" lang="it-IT"/>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kumimoji="0"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Lst>
  <p:timing>
    <p:tnLst>
      <p:par>
        <p:cTn id="1" dur="indefinite" restart="never" nodeType="tmRoot"/>
      </p:par>
    </p:tnLst>
  </p:timing>
  <p:txStyles>
    <p:titleStyle>
      <a:lvl1pPr algn="l" rtl="0" eaLnBrk="1" latinLnBrk="0" hangingPunct="1">
        <a:spcBef>
          <a:spcPct val="0"/>
        </a:spcBef>
        <a:buNone/>
        <a:defRPr kumimoji="0" lang="it-IT" sz="3600">
          <a:solidFill>
            <a:schemeClr val="tx1"/>
          </a:solidFill>
          <a:latin typeface="+mj-lt"/>
          <a:ea typeface="+mj-ea"/>
          <a:cs typeface="+mj-cs"/>
        </a:defRPr>
      </a:lvl1pPr>
      <a:lvl2pPr eaLnBrk="1" latinLnBrk="0" hangingPunct="1">
        <a:defRPr kumimoji="0" lang="it-IT">
          <a:solidFill>
            <a:schemeClr val="tx2"/>
          </a:solidFill>
        </a:defRPr>
      </a:lvl2pPr>
      <a:lvl3pPr eaLnBrk="1" latinLnBrk="0" hangingPunct="1">
        <a:defRPr kumimoji="0" lang="it-IT">
          <a:solidFill>
            <a:schemeClr val="tx2"/>
          </a:solidFill>
        </a:defRPr>
      </a:lvl3pPr>
      <a:lvl4pPr eaLnBrk="1" latinLnBrk="0" hangingPunct="1">
        <a:defRPr kumimoji="0" lang="it-IT">
          <a:solidFill>
            <a:schemeClr val="tx2"/>
          </a:solidFill>
        </a:defRPr>
      </a:lvl4pPr>
      <a:lvl5pPr eaLnBrk="1" latinLnBrk="0" hangingPunct="1">
        <a:defRPr kumimoji="0" lang="it-IT">
          <a:solidFill>
            <a:schemeClr val="tx2"/>
          </a:solidFill>
        </a:defRPr>
      </a:lvl5pPr>
      <a:lvl6pPr eaLnBrk="1" latinLnBrk="0" hangingPunct="1">
        <a:defRPr kumimoji="0" lang="it-IT">
          <a:solidFill>
            <a:schemeClr val="tx2"/>
          </a:solidFill>
        </a:defRPr>
      </a:lvl6pPr>
      <a:lvl7pPr eaLnBrk="1" latinLnBrk="0" hangingPunct="1">
        <a:defRPr kumimoji="0" lang="it-IT">
          <a:solidFill>
            <a:schemeClr val="tx2"/>
          </a:solidFill>
        </a:defRPr>
      </a:lvl7pPr>
      <a:lvl8pPr eaLnBrk="1" latinLnBrk="0" hangingPunct="1">
        <a:defRPr kumimoji="0" lang="it-IT">
          <a:solidFill>
            <a:schemeClr val="tx2"/>
          </a:solidFill>
        </a:defRPr>
      </a:lvl8pPr>
      <a:lvl9pPr eaLnBrk="1" latinLnBrk="0" hangingPunct="1">
        <a:defRPr kumimoji="0" lang="it-IT">
          <a:solidFill>
            <a:schemeClr val="tx2"/>
          </a:solidFill>
        </a:defRPr>
      </a:lvl9pPr>
      <a:extLst/>
    </p:titleStyle>
    <p:bodyStyle>
      <a:lvl1pPr marL="342900" indent="-342900" algn="l" rtl="0" eaLnBrk="1" latinLnBrk="0" hangingPunct="1">
        <a:spcBef>
          <a:spcPct val="20000"/>
        </a:spcBef>
        <a:buChar char="•"/>
        <a:defRPr kumimoji="0" lang="it-IT" sz="2000">
          <a:solidFill>
            <a:schemeClr val="tx1"/>
          </a:solidFill>
          <a:latin typeface="+mn-lt"/>
          <a:ea typeface="+mn-ea"/>
          <a:cs typeface="+mn-cs"/>
        </a:defRPr>
      </a:lvl1pPr>
      <a:lvl2pPr marL="742950" indent="-285750" algn="l" rtl="0" eaLnBrk="1" latinLnBrk="0" hangingPunct="1">
        <a:spcBef>
          <a:spcPct val="20000"/>
        </a:spcBef>
        <a:buChar char="–"/>
        <a:defRPr kumimoji="0" lang="it-IT" sz="2000">
          <a:solidFill>
            <a:schemeClr val="tx1"/>
          </a:solidFill>
          <a:latin typeface="+mn-lt"/>
          <a:ea typeface="+mn-ea"/>
          <a:cs typeface="+mn-cs"/>
        </a:defRPr>
      </a:lvl2pPr>
      <a:lvl3pPr marL="1143000" indent="-228600" algn="l" rtl="0" eaLnBrk="1" latinLnBrk="0" hangingPunct="1">
        <a:spcBef>
          <a:spcPct val="20000"/>
        </a:spcBef>
        <a:buChar char="•"/>
        <a:defRPr kumimoji="0" lang="it-IT" sz="2000">
          <a:solidFill>
            <a:schemeClr val="tx1"/>
          </a:solidFill>
          <a:latin typeface="+mn-lt"/>
          <a:ea typeface="+mn-ea"/>
          <a:cs typeface="+mn-cs"/>
        </a:defRPr>
      </a:lvl3pPr>
      <a:lvl4pPr marL="1600200" indent="-228600" algn="l" rtl="0" eaLnBrk="1" latinLnBrk="0" hangingPunct="1">
        <a:spcBef>
          <a:spcPct val="20000"/>
        </a:spcBef>
        <a:buChar char="–"/>
        <a:defRPr kumimoji="0" lang="it-IT" sz="2000">
          <a:solidFill>
            <a:schemeClr val="tx1"/>
          </a:solidFill>
          <a:latin typeface="+mn-lt"/>
          <a:ea typeface="+mn-ea"/>
          <a:cs typeface="+mn-cs"/>
        </a:defRPr>
      </a:lvl4pPr>
      <a:lvl5pPr marL="2057400" indent="-228600" algn="l" rtl="0" eaLnBrk="1" latinLnBrk="0" hangingPunct="1">
        <a:spcBef>
          <a:spcPct val="20000"/>
        </a:spcBef>
        <a:buChar char="»"/>
        <a:defRPr kumimoji="0" lang="it-IT" sz="2000">
          <a:solidFill>
            <a:schemeClr val="tx1"/>
          </a:solidFill>
          <a:latin typeface="+mn-lt"/>
          <a:ea typeface="+mn-ea"/>
          <a:cs typeface="+mn-cs"/>
        </a:defRPr>
      </a:lvl5pPr>
      <a:lvl6pPr marL="2514600" indent="-228600" algn="l" rtl="0" eaLnBrk="1" latinLnBrk="0" hangingPunct="1">
        <a:spcBef>
          <a:spcPct val="20000"/>
        </a:spcBef>
        <a:buChar char="•"/>
        <a:defRPr kumimoji="0" lang="it-IT" sz="2000">
          <a:solidFill>
            <a:schemeClr val="tx1"/>
          </a:solidFill>
          <a:latin typeface="+mn-lt"/>
          <a:ea typeface="+mn-ea"/>
          <a:cs typeface="+mn-cs"/>
        </a:defRPr>
      </a:lvl6pPr>
      <a:lvl7pPr marL="2971800" indent="-228600" algn="l" rtl="0" eaLnBrk="1" latinLnBrk="0" hangingPunct="1">
        <a:spcBef>
          <a:spcPct val="20000"/>
        </a:spcBef>
        <a:buChar char="•"/>
        <a:defRPr kumimoji="0" lang="it-IT" sz="2000">
          <a:solidFill>
            <a:schemeClr val="tx1"/>
          </a:solidFill>
          <a:latin typeface="+mn-lt"/>
          <a:ea typeface="+mn-ea"/>
          <a:cs typeface="+mn-cs"/>
        </a:defRPr>
      </a:lvl7pPr>
      <a:lvl8pPr marL="3429000" indent="-228600" algn="l" rtl="0" eaLnBrk="1" latinLnBrk="0" hangingPunct="1">
        <a:spcBef>
          <a:spcPct val="20000"/>
        </a:spcBef>
        <a:buChar char="•"/>
        <a:defRPr kumimoji="0" lang="it-IT" sz="2000">
          <a:solidFill>
            <a:schemeClr val="tx1"/>
          </a:solidFill>
          <a:latin typeface="+mn-lt"/>
          <a:ea typeface="+mn-ea"/>
          <a:cs typeface="+mn-cs"/>
        </a:defRPr>
      </a:lvl8pPr>
      <a:lvl9pPr marL="3886200" indent="-228600" algn="l" rtl="0" eaLnBrk="1" latinLnBrk="0" hangingPunct="1">
        <a:spcBef>
          <a:spcPct val="20000"/>
        </a:spcBef>
        <a:buChar char="•"/>
        <a:defRPr kumimoji="0" lang="it-IT" sz="2000">
          <a:solidFill>
            <a:schemeClr val="tx1"/>
          </a:solidFill>
          <a:latin typeface="+mn-lt"/>
          <a:ea typeface="+mn-ea"/>
          <a:cs typeface="+mn-cs"/>
        </a:defRPr>
      </a:lvl9pPr>
      <a:extLst/>
    </p:bodyStyle>
    <p:otherStyle>
      <a:lvl1pPr marL="0" algn="l" rtl="0" eaLnBrk="1" latinLnBrk="0" hangingPunct="1">
        <a:defRPr kumimoji="0" lang="it-IT">
          <a:solidFill>
            <a:schemeClr val="tx1"/>
          </a:solidFill>
          <a:latin typeface="+mn-lt"/>
          <a:ea typeface="+mn-ea"/>
          <a:cs typeface="+mn-cs"/>
        </a:defRPr>
      </a:lvl1pPr>
      <a:lvl2pPr marL="457200" algn="l" rtl="0" eaLnBrk="1" latinLnBrk="0" hangingPunct="1">
        <a:defRPr kumimoji="0" lang="it-IT">
          <a:solidFill>
            <a:schemeClr val="tx1"/>
          </a:solidFill>
          <a:latin typeface="+mn-lt"/>
          <a:ea typeface="+mn-ea"/>
          <a:cs typeface="+mn-cs"/>
        </a:defRPr>
      </a:lvl2pPr>
      <a:lvl3pPr marL="914400" algn="l" rtl="0" eaLnBrk="1" latinLnBrk="0" hangingPunct="1">
        <a:defRPr kumimoji="0" lang="it-IT">
          <a:solidFill>
            <a:schemeClr val="tx1"/>
          </a:solidFill>
          <a:latin typeface="+mn-lt"/>
          <a:ea typeface="+mn-ea"/>
          <a:cs typeface="+mn-cs"/>
        </a:defRPr>
      </a:lvl3pPr>
      <a:lvl4pPr marL="1371600" algn="l" rtl="0" eaLnBrk="1" latinLnBrk="0" hangingPunct="1">
        <a:defRPr kumimoji="0" lang="it-IT">
          <a:solidFill>
            <a:schemeClr val="tx1"/>
          </a:solidFill>
          <a:latin typeface="+mn-lt"/>
          <a:ea typeface="+mn-ea"/>
          <a:cs typeface="+mn-cs"/>
        </a:defRPr>
      </a:lvl4pPr>
      <a:lvl5pPr marL="1828800" algn="l" rtl="0" eaLnBrk="1" latinLnBrk="0" hangingPunct="1">
        <a:defRPr kumimoji="0" lang="it-IT">
          <a:solidFill>
            <a:schemeClr val="tx1"/>
          </a:solidFill>
          <a:latin typeface="+mn-lt"/>
          <a:ea typeface="+mn-ea"/>
          <a:cs typeface="+mn-cs"/>
        </a:defRPr>
      </a:lvl5pPr>
      <a:lvl6pPr marL="2286000" algn="l" rtl="0" eaLnBrk="1" latinLnBrk="0" hangingPunct="1">
        <a:defRPr kumimoji="0" lang="it-IT">
          <a:solidFill>
            <a:schemeClr val="tx1"/>
          </a:solidFill>
          <a:latin typeface="+mn-lt"/>
          <a:ea typeface="+mn-ea"/>
          <a:cs typeface="+mn-cs"/>
        </a:defRPr>
      </a:lvl6pPr>
      <a:lvl7pPr marL="2743200" algn="l" rtl="0" eaLnBrk="1" latinLnBrk="0" hangingPunct="1">
        <a:defRPr kumimoji="0" lang="it-IT">
          <a:solidFill>
            <a:schemeClr val="tx1"/>
          </a:solidFill>
          <a:latin typeface="+mn-lt"/>
          <a:ea typeface="+mn-ea"/>
          <a:cs typeface="+mn-cs"/>
        </a:defRPr>
      </a:lvl7pPr>
      <a:lvl8pPr marL="3200400" algn="l" rtl="0" eaLnBrk="1" latinLnBrk="0" hangingPunct="1">
        <a:defRPr kumimoji="0" lang="it-IT">
          <a:solidFill>
            <a:schemeClr val="tx1"/>
          </a:solidFill>
          <a:latin typeface="+mn-lt"/>
          <a:ea typeface="+mn-ea"/>
          <a:cs typeface="+mn-cs"/>
        </a:defRPr>
      </a:lvl8pPr>
      <a:lvl9pPr marL="3657600" algn="l" rtl="0" eaLnBrk="1" latinLnBrk="0" hangingPunct="1">
        <a:defRPr kumimoji="0" lang="it-IT">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it-IT"/>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it-IT"/>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it-IT"/>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it-IT"/>
          </a:p>
        </p:txBody>
      </p:sp>
      <p:sp>
        <p:nvSpPr>
          <p:cNvPr id="10" name="Rectangle 24"/>
          <p:cNvSpPr>
            <a:spLocks noGrp="1"/>
          </p:cNvSpPr>
          <p:nvPr>
            <p:ph type="ctrTitle"/>
          </p:nvPr>
        </p:nvSpPr>
        <p:spPr/>
        <p:txBody>
          <a:bodyPr/>
          <a:lstStyle>
            <a:extLst/>
          </a:lstStyle>
          <a:p>
            <a:r>
              <a:rPr lang="it-IT" dirty="0" smtClean="0"/>
              <a:t>Il progetto di una </a:t>
            </a:r>
            <a:r>
              <a:rPr lang="it-IT" dirty="0" smtClean="0"/>
              <a:t>rete</a:t>
            </a:r>
            <a:br>
              <a:rPr lang="it-IT" dirty="0" smtClean="0"/>
            </a:br>
            <a:r>
              <a:rPr smtClean="0"/>
              <a:t>II parte</a:t>
            </a:r>
            <a:endParaRPr lang="it-IT" dirty="0"/>
          </a:p>
        </p:txBody>
      </p:sp>
      <p:sp>
        <p:nvSpPr>
          <p:cNvPr id="18" name="Rectangle 25"/>
          <p:cNvSpPr>
            <a:spLocks noGrp="1"/>
          </p:cNvSpPr>
          <p:nvPr>
            <p:ph type="subTitle" idx="1"/>
          </p:nvPr>
        </p:nvSpPr>
        <p:spPr/>
        <p:txBody>
          <a:bodyPr/>
          <a:lstStyle>
            <a:extLst/>
          </a:lstStyle>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785786" y="785794"/>
            <a:ext cx="7358114" cy="5509200"/>
          </a:xfrm>
          <a:prstGeom prst="rect">
            <a:avLst/>
          </a:prstGeom>
        </p:spPr>
        <p:txBody>
          <a:bodyPr wrap="square">
            <a:spAutoFit/>
          </a:bodyPr>
          <a:lstStyle/>
          <a:p>
            <a:r>
              <a:rPr sz="3200" smtClean="0"/>
              <a:t>il database DNS non è concentrato tutto in un punto (ossia non esiste un server che conosce i nomi e gli indirizzi di tutti gli hosts) ma è "spezzettato": ogni server possiede le informazioni relative al proprio dominio. Pertanto, per poter svolgere il  compito affidato è necessario che i server possano cooperare mettendosi in contatto tra loro per scambiarsi informazioni</a:t>
            </a:r>
            <a:endParaRPr lang="it-IT"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r>
              <a:rPr sz="3200" smtClean="0"/>
              <a:t>Il sistema DNS (Domain Name System) consente a uno spazio dei nomi DNS di essere suddiviso in zone che memorizzano informazioni relative al nome di uno o più domini DNS. Per ciascun nome di dominio DNS incluso in una zona, la zona diventa l'origine autorevole per le informazioni relative a quel dominio. </a:t>
            </a:r>
            <a:endParaRPr lang="it-IT" sz="3200" dirty="0"/>
          </a:p>
        </p:txBody>
      </p:sp>
      <p:sp>
        <p:nvSpPr>
          <p:cNvPr id="3" name="Titolo 2"/>
          <p:cNvSpPr>
            <a:spLocks noGrp="1"/>
          </p:cNvSpPr>
          <p:nvPr>
            <p:ph type="title"/>
          </p:nvPr>
        </p:nvSpPr>
        <p:spPr/>
        <p:txBody>
          <a:bodyPr/>
          <a:lstStyle/>
          <a:p>
            <a:r>
              <a:rPr smtClean="0"/>
              <a:t>Le zone</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928670"/>
            <a:ext cx="7467600" cy="5197493"/>
          </a:xfrm>
        </p:spPr>
        <p:txBody>
          <a:bodyPr>
            <a:normAutofit/>
          </a:bodyPr>
          <a:lstStyle/>
          <a:p>
            <a:r>
              <a:rPr sz="3200" smtClean="0"/>
              <a:t>Secondo il DNS, i livelli gerarchici di suddivisione delle competenze sono le </a:t>
            </a:r>
            <a:r>
              <a:rPr sz="3200" b="1" i="1" smtClean="0"/>
              <a:t>zone</a:t>
            </a:r>
            <a:r>
              <a:rPr sz="3200" smtClean="0"/>
              <a:t>, che si sovrappongono all'albero dei domini. Una zona riguarda un ramo dell'albero dei domini, a partire da un certo nodo in poi, ma al suo interno, questa zona può demandare la competenza per dei rami inferiori ad altre zone.</a:t>
            </a:r>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endParaRPr lang="it-IT"/>
          </a:p>
        </p:txBody>
      </p:sp>
      <p:pic>
        <p:nvPicPr>
          <p:cNvPr id="67588" name="Picture 4"/>
          <p:cNvPicPr>
            <a:picLocks noGrp="1" noChangeAspect="1" noChangeArrowheads="1"/>
          </p:cNvPicPr>
          <p:nvPr>
            <p:ph idx="1"/>
          </p:nvPr>
        </p:nvPicPr>
        <p:blipFill>
          <a:blip r:embed="rId2"/>
          <a:srcRect/>
          <a:stretch>
            <a:fillRect/>
          </a:stretch>
        </p:blipFill>
        <p:spPr bwMode="auto">
          <a:xfrm>
            <a:off x="428596" y="500042"/>
            <a:ext cx="8297730" cy="571504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fontScale="90000"/>
          </a:bodyPr>
          <a:lstStyle/>
          <a:p>
            <a:r>
              <a:rPr smtClean="0"/>
              <a:t>Gruppi domini e relazioni di trust</a:t>
            </a:r>
            <a:br>
              <a:rPr smtClean="0"/>
            </a:b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buFontTx/>
              <a:buNone/>
            </a:pPr>
            <a:r>
              <a:rPr sz="3200" smtClean="0"/>
              <a:t>Una lan fornisce servizi in due modi:</a:t>
            </a:r>
          </a:p>
          <a:p>
            <a:r>
              <a:rPr sz="3200" smtClean="0"/>
              <a:t>la tecnica pear to pear cioè </a:t>
            </a:r>
            <a:r>
              <a:rPr sz="3200" i="1" smtClean="0"/>
              <a:t>rete paritaria</a:t>
            </a:r>
            <a:r>
              <a:rPr sz="3200" smtClean="0"/>
              <a:t>, una rete di computer che non possiede nodi gerarchizzati ma un numero di </a:t>
            </a:r>
            <a:r>
              <a:rPr sz="3200" i="1" smtClean="0"/>
              <a:t>nodi equivalenti</a:t>
            </a:r>
            <a:r>
              <a:rPr sz="3200" smtClean="0"/>
              <a:t> (in inglese </a:t>
            </a:r>
            <a:r>
              <a:rPr sz="3200" i="1" smtClean="0"/>
              <a:t>peer</a:t>
            </a:r>
            <a:r>
              <a:rPr sz="3200" smtClean="0"/>
              <a:t>) che fungono sia da cliente  che richiedono risorse di altri computer che da servente verso altri nodi della rete. </a:t>
            </a:r>
          </a:p>
          <a:p>
            <a:endParaRPr lang="it-IT" dirty="0"/>
          </a:p>
        </p:txBody>
      </p:sp>
      <p:sp>
        <p:nvSpPr>
          <p:cNvPr id="3" name="Titolo 2"/>
          <p:cNvSpPr>
            <a:spLocks noGrp="1"/>
          </p:cNvSpPr>
          <p:nvPr>
            <p:ph type="title"/>
          </p:nvPr>
        </p:nvSpPr>
        <p:spPr/>
        <p:txBody>
          <a:bodyPr/>
          <a:lstStyle/>
          <a:p>
            <a:r>
              <a:rPr lang="it-IT" dirty="0" smtClean="0"/>
              <a:t>L</a:t>
            </a:r>
            <a:r>
              <a:rPr smtClean="0"/>
              <a:t>a ricerca delle risorse</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1071546"/>
            <a:ext cx="7467600" cy="5054617"/>
          </a:xfrm>
        </p:spPr>
        <p:txBody>
          <a:bodyPr/>
          <a:lstStyle/>
          <a:p>
            <a:r>
              <a:rPr sz="3600" smtClean="0"/>
              <a:t>Modello client-server in cui i ruoli sono ben ripartiti fra computer che hanno il ruolo di client di risorse e computer server che mettono a disposizione tali risorse</a:t>
            </a:r>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914400" y="1357298"/>
            <a:ext cx="7467600" cy="4768865"/>
          </a:xfrm>
        </p:spPr>
        <p:txBody>
          <a:bodyPr>
            <a:normAutofit/>
          </a:bodyPr>
          <a:lstStyle/>
          <a:p>
            <a:r>
              <a:rPr sz="3600" smtClean="0"/>
              <a:t>Quale che sia il modello utilizzato il problema che si pone è sempre quello di permettere agli utenti di localizzare le risorse disponibili</a:t>
            </a:r>
            <a:endParaRPr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it-IT"/>
          </a:p>
        </p:txBody>
      </p:sp>
      <p:sp>
        <p:nvSpPr>
          <p:cNvPr id="7171" name="Rectangle 3"/>
          <p:cNvSpPr>
            <a:spLocks noGrp="1" noChangeArrowheads="1"/>
          </p:cNvSpPr>
          <p:nvPr>
            <p:ph type="body" idx="1"/>
          </p:nvPr>
        </p:nvSpPr>
        <p:spPr/>
        <p:txBody>
          <a:bodyPr/>
          <a:lstStyle/>
          <a:p>
            <a:pPr>
              <a:buFontTx/>
              <a:buNone/>
            </a:pPr>
            <a:r>
              <a:rPr lang="it-IT"/>
              <a:t>Le tecniche per organizzare le risorse di rete sono</a:t>
            </a:r>
          </a:p>
          <a:p>
            <a:r>
              <a:rPr lang="it-IT"/>
              <a:t>Servizi stand-alone</a:t>
            </a:r>
          </a:p>
          <a:p>
            <a:r>
              <a:rPr lang="it-IT"/>
              <a:t>Directory services</a:t>
            </a:r>
          </a:p>
          <a:p>
            <a:r>
              <a:rPr lang="it-IT"/>
              <a:t>Workgroup</a:t>
            </a:r>
          </a:p>
          <a:p>
            <a:r>
              <a:rPr lang="it-IT"/>
              <a:t>domini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a:t>Servizi stand-alone</a:t>
            </a:r>
          </a:p>
        </p:txBody>
      </p:sp>
      <p:sp>
        <p:nvSpPr>
          <p:cNvPr id="8195" name="Rectangle 3"/>
          <p:cNvSpPr>
            <a:spLocks noGrp="1" noChangeArrowheads="1"/>
          </p:cNvSpPr>
          <p:nvPr>
            <p:ph type="body" idx="1"/>
          </p:nvPr>
        </p:nvSpPr>
        <p:spPr/>
        <p:txBody>
          <a:bodyPr/>
          <a:lstStyle/>
          <a:p>
            <a:r>
              <a:rPr lang="it-IT"/>
              <a:t>Nelle prime reti esisteva un solo server, così gli utenti avevano poche difficoltà a localizzare file, stampanti ed altre risorse</a:t>
            </a:r>
          </a:p>
          <a:p>
            <a:r>
              <a:rPr lang="it-IT"/>
              <a:t>L’aggiunta di un secondo server complica significativamente le cose.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smtClean="0"/>
              <a:t>Il server DNS</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it-IT"/>
          </a:p>
        </p:txBody>
      </p:sp>
      <p:sp>
        <p:nvSpPr>
          <p:cNvPr id="9219" name="Rectangle 3"/>
          <p:cNvSpPr>
            <a:spLocks noGrp="1" noChangeArrowheads="1"/>
          </p:cNvSpPr>
          <p:nvPr>
            <p:ph type="body" idx="1"/>
          </p:nvPr>
        </p:nvSpPr>
        <p:spPr/>
        <p:txBody>
          <a:bodyPr/>
          <a:lstStyle/>
          <a:p>
            <a:r>
              <a:rPr lang="it-IT"/>
              <a:t>In figura si vedono due server che offrono servizi diversi</a:t>
            </a:r>
          </a:p>
          <a:p>
            <a:endParaRPr lang="it-IT"/>
          </a:p>
        </p:txBody>
      </p:sp>
      <p:pic>
        <p:nvPicPr>
          <p:cNvPr id="9220" name="Picture 4"/>
          <p:cNvPicPr>
            <a:picLocks noChangeAspect="1" noChangeArrowheads="1"/>
          </p:cNvPicPr>
          <p:nvPr/>
        </p:nvPicPr>
        <p:blipFill>
          <a:blip r:embed="rId2"/>
          <a:srcRect/>
          <a:stretch>
            <a:fillRect/>
          </a:stretch>
        </p:blipFill>
        <p:spPr bwMode="auto">
          <a:xfrm>
            <a:off x="1835150" y="2708275"/>
            <a:ext cx="4705350" cy="3171825"/>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it-IT"/>
          </a:p>
        </p:txBody>
      </p:sp>
      <p:sp>
        <p:nvSpPr>
          <p:cNvPr id="10243" name="Rectangle 3"/>
          <p:cNvSpPr>
            <a:spLocks noGrp="1" noChangeArrowheads="1"/>
          </p:cNvSpPr>
          <p:nvPr>
            <p:ph type="body" idx="1"/>
          </p:nvPr>
        </p:nvSpPr>
        <p:spPr/>
        <p:txBody>
          <a:bodyPr/>
          <a:lstStyle/>
          <a:p>
            <a:r>
              <a:rPr lang="it-IT"/>
              <a:t>Utenti che hanno bisogno delle risorse di entrambi devono ricevere un account di accesso su ogni server. Ciascuno degli account va creato e gestito separatamente e ciascun utente deve conservare una password per ogni server</a:t>
            </a:r>
          </a:p>
          <a:p>
            <a:r>
              <a:rPr lang="it-IT"/>
              <a:t>Le cose si complicherebbero ulteriormente al crescere del numero di server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it-IT"/>
          </a:p>
        </p:txBody>
      </p:sp>
      <p:sp>
        <p:nvSpPr>
          <p:cNvPr id="11267" name="Rectangle 3"/>
          <p:cNvSpPr>
            <a:spLocks noGrp="1" noChangeArrowheads="1"/>
          </p:cNvSpPr>
          <p:nvPr>
            <p:ph type="body" idx="1"/>
          </p:nvPr>
        </p:nvSpPr>
        <p:spPr/>
        <p:txBody>
          <a:bodyPr/>
          <a:lstStyle/>
          <a:p>
            <a:r>
              <a:rPr lang="it-IT"/>
              <a:t>Si moltiplicano le possibilità di errore e gli utenti debbono ricordare su quali server sono presenti le risorse ricercate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it-IT"/>
              <a:t>Directory services</a:t>
            </a:r>
          </a:p>
        </p:txBody>
      </p:sp>
      <p:sp>
        <p:nvSpPr>
          <p:cNvPr id="12291" name="Rectangle 3"/>
          <p:cNvSpPr>
            <a:spLocks noGrp="1" noChangeArrowheads="1"/>
          </p:cNvSpPr>
          <p:nvPr>
            <p:ph type="body" idx="1"/>
          </p:nvPr>
        </p:nvSpPr>
        <p:spPr/>
        <p:txBody>
          <a:bodyPr>
            <a:normAutofit lnSpcReduction="10000"/>
          </a:bodyPr>
          <a:lstStyle/>
          <a:p>
            <a:pPr>
              <a:lnSpc>
                <a:spcPct val="90000"/>
              </a:lnSpc>
            </a:pPr>
            <a:r>
              <a:rPr lang="it-IT" sz="2800"/>
              <a:t>Una directory di rete funziona come una sorta di pagine gialle</a:t>
            </a:r>
          </a:p>
          <a:p>
            <a:pPr>
              <a:lnSpc>
                <a:spcPct val="90000"/>
              </a:lnSpc>
            </a:pPr>
            <a:r>
              <a:rPr lang="it-IT" sz="2800"/>
              <a:t>Le risorse possono essere raggruppate logicamente per renderne più semplice la individuazione </a:t>
            </a:r>
          </a:p>
          <a:p>
            <a:pPr>
              <a:lnSpc>
                <a:spcPct val="90000"/>
              </a:lnSpc>
            </a:pPr>
            <a:r>
              <a:rPr lang="it-IT" sz="2800"/>
              <a:t>Gli utenti possono consultare la directory per ricercare le risorse richieste</a:t>
            </a:r>
          </a:p>
          <a:p>
            <a:pPr>
              <a:lnSpc>
                <a:spcPct val="90000"/>
              </a:lnSpc>
            </a:pPr>
            <a:r>
              <a:rPr lang="it-IT" sz="2800"/>
              <a:t>I problemi di questo tipo di approccio consistono nel fatto che vi deve essere un’efficiente amministrazione centralizzata della rete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it-IT"/>
              <a:t>Workgroup</a:t>
            </a:r>
          </a:p>
        </p:txBody>
      </p:sp>
      <p:sp>
        <p:nvSpPr>
          <p:cNvPr id="13315" name="Rectangle 3"/>
          <p:cNvSpPr>
            <a:spLocks noGrp="1" noChangeArrowheads="1"/>
          </p:cNvSpPr>
          <p:nvPr>
            <p:ph type="body" idx="1"/>
          </p:nvPr>
        </p:nvSpPr>
        <p:spPr/>
        <p:txBody>
          <a:bodyPr/>
          <a:lstStyle/>
          <a:p>
            <a:r>
              <a:rPr lang="it-IT"/>
              <a:t>Ha un approccio pear-to-pear </a:t>
            </a:r>
          </a:p>
          <a:p>
            <a:r>
              <a:rPr lang="it-IT"/>
              <a:t>Ogni utente condivide le risorse del suo computer con gli altri utenti.</a:t>
            </a:r>
          </a:p>
          <a:p>
            <a:r>
              <a:rPr lang="it-IT"/>
              <a:t>I singoli utenti gestiscono personalmente la condivisione delle proprie risorse determinando cosa condividere e chi vi può accedere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it-IT"/>
          </a:p>
        </p:txBody>
      </p:sp>
      <p:sp>
        <p:nvSpPr>
          <p:cNvPr id="14339" name="Rectangle 3"/>
          <p:cNvSpPr>
            <a:spLocks noGrp="1" noChangeArrowheads="1"/>
          </p:cNvSpPr>
          <p:nvPr>
            <p:ph type="body" idx="1"/>
          </p:nvPr>
        </p:nvSpPr>
        <p:spPr/>
        <p:txBody>
          <a:bodyPr/>
          <a:lstStyle/>
          <a:p>
            <a:r>
              <a:rPr lang="it-IT" sz="2800"/>
              <a:t>Il difetto principale di questo approccio è che la quantità di risorse disponibili può diventare così grande da renderne difficile la localizzazione</a:t>
            </a:r>
          </a:p>
          <a:p>
            <a:r>
              <a:rPr lang="it-IT" sz="2800"/>
              <a:t>Non esiste un modo semplice per gestire la condivisione delle risorse. Si può introdurre una password per restringere l’accesso ad una risorsa ma insieme alle risorse aumenta enormemente il numero di password da gestire con ricadute sui livelli di sicurezza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it-IT"/>
              <a:t>Dominio</a:t>
            </a:r>
          </a:p>
        </p:txBody>
      </p:sp>
      <p:sp>
        <p:nvSpPr>
          <p:cNvPr id="15363" name="Rectangle 3"/>
          <p:cNvSpPr>
            <a:spLocks noGrp="1" noChangeArrowheads="1"/>
          </p:cNvSpPr>
          <p:nvPr>
            <p:ph type="body" idx="1"/>
          </p:nvPr>
        </p:nvSpPr>
        <p:spPr/>
        <p:txBody>
          <a:bodyPr/>
          <a:lstStyle/>
          <a:p>
            <a:pPr>
              <a:lnSpc>
                <a:spcPct val="90000"/>
              </a:lnSpc>
            </a:pPr>
            <a:r>
              <a:rPr lang="it-IT"/>
              <a:t>Il dominio è una via di mezzo fra directory e gruppo</a:t>
            </a:r>
          </a:p>
          <a:p>
            <a:pPr>
              <a:lnSpc>
                <a:spcPct val="90000"/>
              </a:lnSpc>
            </a:pPr>
            <a:r>
              <a:rPr lang="it-IT"/>
              <a:t>Un dominio organizza le risorse di diversi server in un’unica struttura amministrativa.</a:t>
            </a:r>
          </a:p>
          <a:p>
            <a:pPr>
              <a:lnSpc>
                <a:spcPct val="90000"/>
              </a:lnSpc>
            </a:pPr>
            <a:r>
              <a:rPr lang="it-IT"/>
              <a:t>Agli utenti è consentito l’accesso all’intero dominio piuttosto che ad ogni singolo server il che rende più semplice la gestione rispetto a organizzazioni stand-alone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it-IT"/>
          </a:p>
        </p:txBody>
      </p:sp>
      <p:sp>
        <p:nvSpPr>
          <p:cNvPr id="16387" name="Rectangle 3"/>
          <p:cNvSpPr>
            <a:spLocks noGrp="1" noChangeArrowheads="1"/>
          </p:cNvSpPr>
          <p:nvPr>
            <p:ph type="body" idx="1"/>
          </p:nvPr>
        </p:nvSpPr>
        <p:spPr/>
        <p:txBody>
          <a:bodyPr/>
          <a:lstStyle/>
          <a:p>
            <a:r>
              <a:rPr lang="it-IT"/>
              <a:t>Gli utenti possono visualizzare le risorse disponibili in un dominio come in un workgroup ma l’accesso al dominio garantisce l’accesso ad ogni singola risorsa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it-IT"/>
              <a:t>Relazioni di trust fra domini</a:t>
            </a:r>
          </a:p>
        </p:txBody>
      </p:sp>
      <p:sp>
        <p:nvSpPr>
          <p:cNvPr id="17411" name="Rectangle 3"/>
          <p:cNvSpPr>
            <a:spLocks noGrp="1" noChangeArrowheads="1"/>
          </p:cNvSpPr>
          <p:nvPr>
            <p:ph type="body" idx="1"/>
          </p:nvPr>
        </p:nvSpPr>
        <p:spPr/>
        <p:txBody>
          <a:bodyPr/>
          <a:lstStyle/>
          <a:p>
            <a:r>
              <a:rPr lang="it-IT" sz="2800"/>
              <a:t>Quando una rete diventa abbastanza grande può essere suddivisa in più domini</a:t>
            </a:r>
          </a:p>
          <a:p>
            <a:r>
              <a:rPr lang="it-IT" sz="2800"/>
              <a:t>Fra più domini si possono stabilire relazioni di fiducia (trust) che semplificano l’amministrazione poiché un utente ha bisogno di avere un account solo in un dominio</a:t>
            </a:r>
          </a:p>
          <a:p>
            <a:r>
              <a:rPr lang="it-IT" sz="2800"/>
              <a:t>Domini che hanno fiducia nel dominio in cui l’utente è connesso, fanno affidamento sul suo logon per autenticare l’utente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it-IT"/>
          </a:p>
        </p:txBody>
      </p:sp>
      <p:sp>
        <p:nvSpPr>
          <p:cNvPr id="18435" name="Rectangle 3"/>
          <p:cNvSpPr>
            <a:spLocks noGrp="1" noChangeArrowheads="1"/>
          </p:cNvSpPr>
          <p:nvPr>
            <p:ph type="body" idx="1"/>
          </p:nvPr>
        </p:nvSpPr>
        <p:spPr/>
        <p:txBody>
          <a:bodyPr/>
          <a:lstStyle/>
          <a:p>
            <a:r>
              <a:rPr lang="it-IT" sz="2800"/>
              <a:t>L’accesso alle risorse di un dominio è controllato da un controllore di dominio. Alll’utente viene assegnato un unico account ed un’unica password che gli garantisce l’accesso a tutte le risorse del dominio. </a:t>
            </a:r>
          </a:p>
          <a:p>
            <a:r>
              <a:rPr lang="it-IT" sz="2800"/>
              <a:t>Server come windows NT hanno poi la gestione dei gruppi che consentono la gestione dei privilegi fi accesso di ampi gruppi di utenti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endParaRPr lang="it-IT" sz="2800"/>
          </a:p>
        </p:txBody>
      </p:sp>
      <p:sp>
        <p:nvSpPr>
          <p:cNvPr id="28" name="Rectangle 6"/>
          <p:cNvSpPr>
            <a:spLocks noGrp="1"/>
          </p:cNvSpPr>
          <p:nvPr>
            <p:ph type="title"/>
          </p:nvPr>
        </p:nvSpPr>
        <p:spPr/>
        <p:txBody>
          <a:bodyPr>
            <a:normAutofit/>
          </a:bodyPr>
          <a:lstStyle>
            <a:extLst/>
          </a:lstStyle>
          <a:p>
            <a:r>
              <a:rPr b="1" smtClean="0"/>
              <a:t>Nomi di dominio</a:t>
            </a:r>
            <a:endParaRPr smtClean="0"/>
          </a:p>
        </p:txBody>
      </p:sp>
      <p:sp>
        <p:nvSpPr>
          <p:cNvPr id="17" name="Rectangle 8"/>
          <p:cNvSpPr>
            <a:spLocks noGrp="1"/>
          </p:cNvSpPr>
          <p:nvPr>
            <p:ph idx="1"/>
          </p:nvPr>
        </p:nvSpPr>
        <p:spPr/>
        <p:txBody>
          <a:bodyPr/>
          <a:lstStyle>
            <a:extLst/>
          </a:lstStyle>
          <a:p>
            <a:pPr>
              <a:buNone/>
            </a:pPr>
            <a:r>
              <a:rPr smtClean="0"/>
              <a:t> </a:t>
            </a:r>
          </a:p>
          <a:p>
            <a:r>
              <a:rPr smtClean="0"/>
              <a:t>I nomi di dominio sono i nomi attribuiti agli hosts connessi ad una rete TCP/IP corrispondenti ciascuno ad un indirizzo IP.</a:t>
            </a:r>
          </a:p>
          <a:p>
            <a:r>
              <a:rPr smtClean="0"/>
              <a:t>I nomi di dominio hanno quindi l’impiego più diffuso in Internet ma possono venire impiegati utilmente anche  in reti di dimensioni medie o grandi.</a:t>
            </a:r>
          </a:p>
          <a:p>
            <a:endParaRPr lang="it-IT" dirty="0"/>
          </a:p>
          <a:p>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it-IT"/>
          </a:p>
        </p:txBody>
      </p:sp>
      <p:sp>
        <p:nvSpPr>
          <p:cNvPr id="19459" name="Rectangle 3"/>
          <p:cNvSpPr>
            <a:spLocks noGrp="1" noChangeArrowheads="1"/>
          </p:cNvSpPr>
          <p:nvPr>
            <p:ph type="body" idx="1"/>
          </p:nvPr>
        </p:nvSpPr>
        <p:spPr/>
        <p:txBody>
          <a:bodyPr/>
          <a:lstStyle/>
          <a:p>
            <a:r>
              <a:rPr lang="it-IT"/>
              <a:t>Vi è un server detto PDC (Primary Domain Controller) che gestisce il database contenente le informazioni sugli utenti ed i gruppi</a:t>
            </a:r>
          </a:p>
          <a:p>
            <a:r>
              <a:rPr lang="it-IT"/>
              <a:t>Vi possono essere altri server che possono fungere da server di bakcup del database gestito dal PDC: essi prendono il nome di Backup Domain Controller (BDC)</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it-IT"/>
          </a:p>
        </p:txBody>
      </p:sp>
      <p:sp>
        <p:nvSpPr>
          <p:cNvPr id="20483" name="Rectangle 3"/>
          <p:cNvSpPr>
            <a:spLocks noGrp="1" noChangeArrowheads="1"/>
          </p:cNvSpPr>
          <p:nvPr>
            <p:ph type="body" idx="1"/>
          </p:nvPr>
        </p:nvSpPr>
        <p:spPr/>
        <p:txBody>
          <a:bodyPr/>
          <a:lstStyle/>
          <a:p>
            <a:r>
              <a:rPr lang="it-IT"/>
              <a:t>Quando un PDC va n avaria, uno dei BDC può essere eletto nuovo PDC</a:t>
            </a:r>
          </a:p>
          <a:p>
            <a:r>
              <a:rPr lang="it-IT"/>
              <a:t>Tutti i cambiamenti nel database di dominio sono prima realizzati dal PDC dopo di che sono distribuiti ai vari BDC in un processo detto di sincronizzazione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it-IT"/>
          </a:p>
        </p:txBody>
      </p:sp>
      <p:sp>
        <p:nvSpPr>
          <p:cNvPr id="21507" name="Rectangle 3"/>
          <p:cNvSpPr>
            <a:spLocks noGrp="1" noChangeArrowheads="1"/>
          </p:cNvSpPr>
          <p:nvPr>
            <p:ph type="body" idx="1"/>
          </p:nvPr>
        </p:nvSpPr>
        <p:spPr/>
        <p:txBody>
          <a:bodyPr/>
          <a:lstStyle/>
          <a:p>
            <a:r>
              <a:rPr lang="it-IT" sz="2800"/>
              <a:t>Un’eccessiva estensione della rete influenza negativamente anche le prestazioni del sistema a dominio</a:t>
            </a:r>
          </a:p>
          <a:p>
            <a:r>
              <a:rPr lang="it-IT" sz="2800"/>
              <a:t>Vi possono essere anche alcuni settori dell’organizzazione che possiede la rete che preferiscono gestire autonomamente le proprie risorse</a:t>
            </a:r>
          </a:p>
          <a:p>
            <a:r>
              <a:rPr lang="it-IT" sz="2800"/>
              <a:t>Questi sono tutti motivi che possono spingere a voler avere più domini in una stessa rete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it-IT"/>
          </a:p>
        </p:txBody>
      </p:sp>
      <p:sp>
        <p:nvSpPr>
          <p:cNvPr id="22531" name="Rectangle 3"/>
          <p:cNvSpPr>
            <a:spLocks noGrp="1" noChangeArrowheads="1"/>
          </p:cNvSpPr>
          <p:nvPr>
            <p:ph type="body" idx="1"/>
          </p:nvPr>
        </p:nvSpPr>
        <p:spPr/>
        <p:txBody>
          <a:bodyPr/>
          <a:lstStyle/>
          <a:p>
            <a:r>
              <a:rPr lang="it-IT"/>
              <a:t>Ma se ora costringiamo gli utenti ad aver un account per ogni dominio ricadiamo nei problemi dei server stand alone</a:t>
            </a:r>
          </a:p>
          <a:p>
            <a:r>
              <a:rPr lang="it-IT"/>
              <a:t>Fortunatamente esistono le relazioni di trust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it-IT"/>
          </a:p>
        </p:txBody>
      </p:sp>
      <p:sp>
        <p:nvSpPr>
          <p:cNvPr id="23556" name="Rectangle 4"/>
          <p:cNvSpPr>
            <a:spLocks noGrp="1" noChangeArrowheads="1"/>
          </p:cNvSpPr>
          <p:nvPr>
            <p:ph type="body" idx="1"/>
          </p:nvPr>
        </p:nvSpPr>
        <p:spPr/>
        <p:txBody>
          <a:bodyPr/>
          <a:lstStyle/>
          <a:p>
            <a:r>
              <a:rPr lang="it-IT"/>
              <a:t>In figura si vede un esempio</a:t>
            </a:r>
          </a:p>
          <a:p>
            <a:endParaRPr lang="it-IT"/>
          </a:p>
        </p:txBody>
      </p:sp>
      <p:pic>
        <p:nvPicPr>
          <p:cNvPr id="23557" name="Picture 5"/>
          <p:cNvPicPr>
            <a:picLocks noChangeAspect="1" noChangeArrowheads="1"/>
          </p:cNvPicPr>
          <p:nvPr/>
        </p:nvPicPr>
        <p:blipFill>
          <a:blip r:embed="rId2"/>
          <a:srcRect/>
          <a:stretch>
            <a:fillRect/>
          </a:stretch>
        </p:blipFill>
        <p:spPr bwMode="auto">
          <a:xfrm>
            <a:off x="1619250" y="2492375"/>
            <a:ext cx="5051425" cy="2778125"/>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it-IT"/>
          </a:p>
        </p:txBody>
      </p:sp>
      <p:sp>
        <p:nvSpPr>
          <p:cNvPr id="24579" name="Rectangle 3"/>
          <p:cNvSpPr>
            <a:spLocks noGrp="1" noChangeArrowheads="1"/>
          </p:cNvSpPr>
          <p:nvPr>
            <p:ph type="body" idx="1"/>
          </p:nvPr>
        </p:nvSpPr>
        <p:spPr/>
        <p:txBody>
          <a:bodyPr/>
          <a:lstStyle/>
          <a:p>
            <a:r>
              <a:rPr lang="it-IT"/>
              <a:t>Il dominio B è configurato per avere una relazioen di trust con il dominio A. Ne deriva che se un utente si è connesso con successo al dominio A, il dominio B ritiene che esso sia correttamente autenticato anche per il dominio B.</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it-IT"/>
          </a:p>
        </p:txBody>
      </p:sp>
      <p:sp>
        <p:nvSpPr>
          <p:cNvPr id="25603" name="Rectangle 3"/>
          <p:cNvSpPr>
            <a:spLocks noGrp="1" noChangeArrowheads="1"/>
          </p:cNvSpPr>
          <p:nvPr>
            <p:ph type="body" idx="1"/>
          </p:nvPr>
        </p:nvSpPr>
        <p:spPr/>
        <p:txBody>
          <a:bodyPr/>
          <a:lstStyle/>
          <a:p>
            <a:r>
              <a:rPr lang="it-IT"/>
              <a:t>La relazione di trustship può funzionare soltanto in un senso come nell’esempio precedente, (il che vuol dire che un utente collegato al domiio B ono risulta correttamente autenticato per il odmino A) oppur epuò funzionare in entrami bi sensi</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it-IT"/>
          </a:p>
        </p:txBody>
      </p:sp>
      <p:sp>
        <p:nvSpPr>
          <p:cNvPr id="26627" name="Rectangle 3"/>
          <p:cNvSpPr>
            <a:spLocks noGrp="1" noChangeArrowheads="1"/>
          </p:cNvSpPr>
          <p:nvPr>
            <p:ph type="body" idx="1"/>
          </p:nvPr>
        </p:nvSpPr>
        <p:spPr/>
        <p:txBody>
          <a:bodyPr/>
          <a:lstStyle/>
          <a:p>
            <a:endParaRPr lang="it-IT"/>
          </a:p>
        </p:txBody>
      </p:sp>
      <p:pic>
        <p:nvPicPr>
          <p:cNvPr id="26628" name="Picture 4"/>
          <p:cNvPicPr>
            <a:picLocks noChangeAspect="1" noChangeArrowheads="1"/>
          </p:cNvPicPr>
          <p:nvPr/>
        </p:nvPicPr>
        <p:blipFill>
          <a:blip r:embed="rId2"/>
          <a:srcRect/>
          <a:stretch>
            <a:fillRect/>
          </a:stretch>
        </p:blipFill>
        <p:spPr bwMode="auto">
          <a:xfrm>
            <a:off x="1116013" y="1773238"/>
            <a:ext cx="7215187" cy="31242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it-IT"/>
          </a:p>
        </p:txBody>
      </p:sp>
      <p:sp>
        <p:nvSpPr>
          <p:cNvPr id="27651" name="Rectangle 3"/>
          <p:cNvSpPr>
            <a:spLocks noGrp="1" noChangeArrowheads="1"/>
          </p:cNvSpPr>
          <p:nvPr>
            <p:ph type="body" idx="1"/>
          </p:nvPr>
        </p:nvSpPr>
        <p:spPr/>
        <p:txBody>
          <a:bodyPr/>
          <a:lstStyle/>
          <a:p>
            <a:r>
              <a:rPr lang="it-IT"/>
              <a:t>La relazione di trust non è transitiva</a:t>
            </a:r>
          </a:p>
          <a:p>
            <a:r>
              <a:rPr lang="it-IT"/>
              <a:t>Il fatto che E ed F sono in relazione di trust come F e G non significa che E e G sono in tale relazione</a:t>
            </a:r>
          </a:p>
          <a:p>
            <a:endParaRPr lang="it-IT"/>
          </a:p>
          <a:p>
            <a:endParaRPr lang="it-IT"/>
          </a:p>
        </p:txBody>
      </p:sp>
      <p:pic>
        <p:nvPicPr>
          <p:cNvPr id="27652" name="Picture 4"/>
          <p:cNvPicPr>
            <a:picLocks noChangeAspect="1" noChangeArrowheads="1"/>
          </p:cNvPicPr>
          <p:nvPr/>
        </p:nvPicPr>
        <p:blipFill>
          <a:blip r:embed="rId2"/>
          <a:srcRect/>
          <a:stretch>
            <a:fillRect/>
          </a:stretch>
        </p:blipFill>
        <p:spPr bwMode="auto">
          <a:xfrm>
            <a:off x="2195513" y="4005263"/>
            <a:ext cx="4448175" cy="1666875"/>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it-IT"/>
          </a:p>
        </p:txBody>
      </p:sp>
      <p:sp>
        <p:nvSpPr>
          <p:cNvPr id="28675" name="Rectangle 3"/>
          <p:cNvSpPr>
            <a:spLocks noGrp="1" noChangeArrowheads="1"/>
          </p:cNvSpPr>
          <p:nvPr>
            <p:ph type="body" idx="1"/>
          </p:nvPr>
        </p:nvSpPr>
        <p:spPr/>
        <p:txBody>
          <a:bodyPr/>
          <a:lstStyle/>
          <a:p>
            <a:r>
              <a:rPr lang="it-IT"/>
              <a:t>Per ottenere tale effetto bisogna stabilire esplicitamente la relazione fra E e G</a:t>
            </a:r>
          </a:p>
          <a:p>
            <a:endParaRPr lang="it-IT"/>
          </a:p>
        </p:txBody>
      </p:sp>
      <p:pic>
        <p:nvPicPr>
          <p:cNvPr id="28676" name="Picture 4"/>
          <p:cNvPicPr>
            <a:picLocks noChangeAspect="1" noChangeArrowheads="1"/>
          </p:cNvPicPr>
          <p:nvPr/>
        </p:nvPicPr>
        <p:blipFill>
          <a:blip r:embed="rId2"/>
          <a:srcRect/>
          <a:stretch>
            <a:fillRect/>
          </a:stretch>
        </p:blipFill>
        <p:spPr bwMode="auto">
          <a:xfrm>
            <a:off x="2627313" y="2852738"/>
            <a:ext cx="3543300" cy="30003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a:buNone/>
            </a:pPr>
            <a:r>
              <a:rPr smtClean="0"/>
              <a:t> </a:t>
            </a:r>
          </a:p>
          <a:p>
            <a:r>
              <a:rPr sz="2400" smtClean="0"/>
              <a:t>In un’ organizzazione complessa i nomi di dominio possono essere distribuiti su più livelli  (max 127) tali da costituire una struttura ad albero gerarchica.</a:t>
            </a:r>
          </a:p>
          <a:p>
            <a:r>
              <a:rPr sz="2400" smtClean="0"/>
              <a:t>Lo schema di utilizzo è il seguente:</a:t>
            </a:r>
          </a:p>
          <a:p>
            <a:r>
              <a:rPr sz="2400" b="1" smtClean="0"/>
              <a:t> </a:t>
            </a:r>
            <a:endParaRPr sz="2400" smtClean="0"/>
          </a:p>
          <a:p>
            <a:r>
              <a:rPr sz="2400" b="1" smtClean="0"/>
              <a:t>.com è un dominio di primo livello</a:t>
            </a:r>
            <a:endParaRPr sz="2400" smtClean="0"/>
          </a:p>
          <a:p>
            <a:r>
              <a:rPr sz="2400" b="1" smtClean="0"/>
              <a:t>azienda1.com è un sottodominio del dominio-.com-</a:t>
            </a:r>
            <a:endParaRPr sz="2400" smtClean="0"/>
          </a:p>
          <a:p>
            <a:r>
              <a:rPr sz="2400" b="1" smtClean="0"/>
              <a:t>filiale1.azienda1.com è un sottodominio di terzo livello</a:t>
            </a:r>
            <a:endParaRPr sz="2400" smtClean="0"/>
          </a:p>
          <a:p>
            <a:endParaRPr lang="it-IT" dirty="0"/>
          </a:p>
        </p:txBody>
      </p:sp>
      <p:sp>
        <p:nvSpPr>
          <p:cNvPr id="3" name="Titolo 2"/>
          <p:cNvSpPr>
            <a:spLocks noGrp="1"/>
          </p:cNvSpPr>
          <p:nvPr>
            <p:ph type="title"/>
          </p:nvPr>
        </p:nvSpPr>
        <p:spPr/>
        <p:txBody>
          <a:bodyPr>
            <a:normAutofit fontScale="90000"/>
          </a:bodyPr>
          <a:lstStyle/>
          <a:p>
            <a:r>
              <a:rPr b="1" smtClean="0"/>
              <a:t>Struttura ad albero</a:t>
            </a:r>
            <a:r>
              <a:rPr smtClean="0"/>
              <a:t/>
            </a:r>
            <a:br>
              <a:rPr smtClean="0"/>
            </a:br>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it-IT"/>
              <a:t>Modelli di dominio</a:t>
            </a:r>
          </a:p>
        </p:txBody>
      </p:sp>
      <p:sp>
        <p:nvSpPr>
          <p:cNvPr id="29699" name="Rectangle 3"/>
          <p:cNvSpPr>
            <a:spLocks noGrp="1" noChangeArrowheads="1"/>
          </p:cNvSpPr>
          <p:nvPr>
            <p:ph type="body" idx="1"/>
          </p:nvPr>
        </p:nvSpPr>
        <p:spPr/>
        <p:txBody>
          <a:bodyPr/>
          <a:lstStyle/>
          <a:p>
            <a:pPr>
              <a:buFontTx/>
              <a:buNone/>
            </a:pPr>
            <a:r>
              <a:rPr lang="it-IT"/>
              <a:t>Esistono 4 modelli di dominio diversi</a:t>
            </a:r>
          </a:p>
          <a:p>
            <a:r>
              <a:rPr lang="it-IT"/>
              <a:t>Dominio singolo</a:t>
            </a:r>
          </a:p>
          <a:p>
            <a:r>
              <a:rPr lang="it-IT"/>
              <a:t>Dominio master</a:t>
            </a:r>
          </a:p>
          <a:p>
            <a:r>
              <a:rPr lang="it-IT"/>
              <a:t>Domini master multipli</a:t>
            </a:r>
          </a:p>
          <a:p>
            <a:r>
              <a:rPr lang="it-IT"/>
              <a:t>Complete trust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it-IT"/>
              <a:t>Modello a dominio singolo</a:t>
            </a:r>
          </a:p>
        </p:txBody>
      </p:sp>
      <p:sp>
        <p:nvSpPr>
          <p:cNvPr id="30723" name="AutoShape 3"/>
          <p:cNvSpPr>
            <a:spLocks noChangeAspect="1" noChangeArrowheads="1"/>
          </p:cNvSpPr>
          <p:nvPr>
            <p:ph type="body" idx="1"/>
          </p:nvPr>
        </p:nvSpPr>
        <p:spPr/>
        <p:txBody>
          <a:bodyPr/>
          <a:lstStyle/>
          <a:p>
            <a:pPr>
              <a:buFontTx/>
              <a:buNone/>
            </a:pPr>
            <a:endParaRPr lang="it-IT"/>
          </a:p>
          <a:p>
            <a:pPr>
              <a:buFontTx/>
              <a:buNone/>
            </a:pPr>
            <a:endParaRPr lang="it-IT"/>
          </a:p>
        </p:txBody>
      </p:sp>
      <p:pic>
        <p:nvPicPr>
          <p:cNvPr id="30724" name="Picture 4"/>
          <p:cNvPicPr>
            <a:picLocks noChangeAspect="1" noChangeArrowheads="1"/>
          </p:cNvPicPr>
          <p:nvPr/>
        </p:nvPicPr>
        <p:blipFill>
          <a:blip r:embed="rId2"/>
          <a:srcRect/>
          <a:stretch>
            <a:fillRect/>
          </a:stretch>
        </p:blipFill>
        <p:spPr bwMode="auto">
          <a:xfrm>
            <a:off x="2195513" y="1989138"/>
            <a:ext cx="4305300" cy="2219325"/>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914400" y="857232"/>
            <a:ext cx="7467600" cy="5268931"/>
          </a:xfrm>
        </p:spPr>
        <p:txBody>
          <a:bodyPr>
            <a:normAutofit/>
          </a:bodyPr>
          <a:lstStyle/>
          <a:p>
            <a:r>
              <a:rPr lang="it-IT" sz="2800" dirty="0"/>
              <a:t>Tutti i server sono localizzati in un singolo dominio</a:t>
            </a:r>
          </a:p>
          <a:p>
            <a:r>
              <a:rPr lang="it-IT" sz="2800" dirty="0"/>
              <a:t>L’amministrazione è molto semplificata</a:t>
            </a:r>
          </a:p>
          <a:p>
            <a:r>
              <a:rPr lang="it-IT" sz="2800" dirty="0"/>
              <a:t>In particolare non c’è necessità di amministrare relazioni di trust</a:t>
            </a:r>
          </a:p>
          <a:p>
            <a:r>
              <a:rPr lang="it-IT" sz="2800" dirty="0"/>
              <a:t>Grandi quantità di operazioni di </a:t>
            </a:r>
            <a:r>
              <a:rPr lang="it-IT" sz="2800" dirty="0" err="1"/>
              <a:t>logon</a:t>
            </a:r>
            <a:r>
              <a:rPr lang="it-IT" sz="2800" dirty="0"/>
              <a:t> o </a:t>
            </a:r>
            <a:r>
              <a:rPr lang="it-IT" sz="2800" dirty="0" err="1"/>
              <a:t>browsing</a:t>
            </a:r>
            <a:r>
              <a:rPr lang="it-IT" sz="2800" dirty="0"/>
              <a:t> alla ricerca di risorse possono rendere  questo modello inefficiente e spingere a spostare server in un altro dominio</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457200"/>
            <a:ext cx="7696200" cy="828660"/>
          </a:xfrm>
        </p:spPr>
        <p:txBody>
          <a:bodyPr/>
          <a:lstStyle/>
          <a:p>
            <a:r>
              <a:rPr lang="it-IT" dirty="0"/>
              <a:t>Master Domain </a:t>
            </a:r>
            <a:r>
              <a:rPr lang="it-IT" dirty="0" err="1"/>
              <a:t>Model</a:t>
            </a:r>
            <a:endParaRPr lang="it-IT" dirty="0"/>
          </a:p>
        </p:txBody>
      </p:sp>
      <p:sp>
        <p:nvSpPr>
          <p:cNvPr id="32771" name="AutoShape 3"/>
          <p:cNvSpPr>
            <a:spLocks noChangeAspect="1" noChangeArrowheads="1"/>
          </p:cNvSpPr>
          <p:nvPr>
            <p:ph type="body" idx="1"/>
          </p:nvPr>
        </p:nvSpPr>
        <p:spPr/>
        <p:txBody>
          <a:bodyPr/>
          <a:lstStyle/>
          <a:p>
            <a:endParaRPr lang="it-IT"/>
          </a:p>
          <a:p>
            <a:endParaRPr lang="it-IT"/>
          </a:p>
        </p:txBody>
      </p:sp>
      <p:pic>
        <p:nvPicPr>
          <p:cNvPr id="32772" name="Picture 4"/>
          <p:cNvPicPr>
            <a:picLocks noChangeAspect="1" noChangeArrowheads="1"/>
          </p:cNvPicPr>
          <p:nvPr/>
        </p:nvPicPr>
        <p:blipFill>
          <a:blip r:embed="rId2"/>
          <a:srcRect/>
          <a:stretch>
            <a:fillRect/>
          </a:stretch>
        </p:blipFill>
        <p:spPr bwMode="auto">
          <a:xfrm>
            <a:off x="2268538" y="1341438"/>
            <a:ext cx="3246437" cy="4608512"/>
          </a:xfrm>
          <a:prstGeom prst="rect">
            <a:avLst/>
          </a:prstGeom>
          <a:noFill/>
          <a:ln w="9525">
            <a:noFill/>
            <a:miter lim="800000"/>
            <a:headEnd/>
            <a:tailEnd/>
          </a:ln>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914400" y="642918"/>
            <a:ext cx="7467600" cy="5483245"/>
          </a:xfrm>
        </p:spPr>
        <p:txBody>
          <a:bodyPr>
            <a:noAutofit/>
          </a:bodyPr>
          <a:lstStyle/>
          <a:p>
            <a:r>
              <a:rPr lang="it-IT" sz="3200" dirty="0"/>
              <a:t>Vi è un dominio master detto anche </a:t>
            </a:r>
            <a:r>
              <a:rPr lang="it-IT" sz="3200" dirty="0" err="1"/>
              <a:t>keystone</a:t>
            </a:r>
            <a:r>
              <a:rPr lang="it-IT" sz="3200" dirty="0"/>
              <a:t> (pietra angolare)</a:t>
            </a:r>
          </a:p>
          <a:p>
            <a:r>
              <a:rPr lang="it-IT" sz="3200" dirty="0"/>
              <a:t>Tutti gli utenti sono </a:t>
            </a:r>
            <a:r>
              <a:rPr lang="it-IT" sz="3200" dirty="0" err="1"/>
              <a:t>definit</a:t>
            </a:r>
            <a:r>
              <a:rPr lang="it-IT" sz="3200" dirty="0"/>
              <a:t> nel </a:t>
            </a:r>
            <a:r>
              <a:rPr lang="it-IT" sz="3200" dirty="0" err="1"/>
              <a:t>keystone</a:t>
            </a:r>
            <a:endParaRPr lang="it-IT" sz="3200" dirty="0"/>
          </a:p>
          <a:p>
            <a:r>
              <a:rPr lang="it-IT" sz="3200" dirty="0"/>
              <a:t>Soltanto </a:t>
            </a:r>
            <a:r>
              <a:rPr lang="it-IT" sz="3200" dirty="0" err="1"/>
              <a:t>primary</a:t>
            </a:r>
            <a:r>
              <a:rPr lang="it-IT" sz="3200" dirty="0"/>
              <a:t> e backup domain controller immagazzinano informazioni sugli account degli utenti e dei gruppi.</a:t>
            </a:r>
          </a:p>
          <a:p>
            <a:r>
              <a:rPr lang="it-IT" sz="3200" dirty="0"/>
              <a:t>Quando gli utenti effettuano il </a:t>
            </a:r>
            <a:r>
              <a:rPr lang="it-IT" sz="3200" dirty="0" err="1"/>
              <a:t>logon</a:t>
            </a:r>
            <a:r>
              <a:rPr lang="it-IT" sz="3200" dirty="0"/>
              <a:t> essi si collegano sempre al dominio master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914400" y="642918"/>
            <a:ext cx="7467600" cy="5483245"/>
          </a:xfrm>
        </p:spPr>
        <p:txBody>
          <a:bodyPr>
            <a:normAutofit/>
          </a:bodyPr>
          <a:lstStyle/>
          <a:p>
            <a:r>
              <a:rPr lang="it-IT" sz="2800"/>
              <a:t>Dopo il logon essi possono accedere alle risorse di tutti gli altri domini che hanno una relazione di trust con il dominio master</a:t>
            </a:r>
          </a:p>
          <a:p>
            <a:r>
              <a:rPr lang="it-IT" sz="2800"/>
              <a:t>In generale quando un utente si è connesso correttamente la gran parte delle sue attività di rete avvengono in relazione con uno dei domini di dipartimento.</a:t>
            </a:r>
          </a:p>
          <a:p>
            <a:r>
              <a:rPr lang="it-IT" sz="2800"/>
              <a:t>Quindi il proseguio delle attività non è più responsabilità del dominio master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914400" y="857232"/>
            <a:ext cx="7467600" cy="5268931"/>
          </a:xfrm>
        </p:spPr>
        <p:txBody>
          <a:bodyPr>
            <a:normAutofit/>
          </a:bodyPr>
          <a:lstStyle/>
          <a:p>
            <a:r>
              <a:rPr lang="it-IT" sz="4000" dirty="0"/>
              <a:t>Dunque alcune funzioni sono delegate ai domini di dipartimento mentre le funzioni critiche di sicurezza sono sotto il controllo centralizzato di chi gestisce il dominio master.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it-IT"/>
              <a:t>Vantaggi del modello master</a:t>
            </a:r>
          </a:p>
        </p:txBody>
      </p:sp>
      <p:sp>
        <p:nvSpPr>
          <p:cNvPr id="36867" name="Rectangle 3"/>
          <p:cNvSpPr>
            <a:spLocks noGrp="1" noChangeArrowheads="1"/>
          </p:cNvSpPr>
          <p:nvPr>
            <p:ph type="body" idx="1"/>
          </p:nvPr>
        </p:nvSpPr>
        <p:spPr/>
        <p:txBody>
          <a:bodyPr>
            <a:noAutofit/>
          </a:bodyPr>
          <a:lstStyle/>
          <a:p>
            <a:pPr>
              <a:lnSpc>
                <a:spcPct val="90000"/>
              </a:lnSpc>
            </a:pPr>
            <a:r>
              <a:rPr lang="it-IT" sz="3200" dirty="0"/>
              <a:t>Gestione della sicurezza centralizzata</a:t>
            </a:r>
          </a:p>
          <a:p>
            <a:pPr>
              <a:lnSpc>
                <a:spcPct val="90000"/>
              </a:lnSpc>
            </a:pPr>
            <a:r>
              <a:rPr lang="it-IT" sz="3200" dirty="0"/>
              <a:t>Domini non master utilizzabili per organizzare le risorse dal punto di vista logico</a:t>
            </a:r>
          </a:p>
          <a:p>
            <a:pPr>
              <a:lnSpc>
                <a:spcPct val="90000"/>
              </a:lnSpc>
            </a:pPr>
            <a:r>
              <a:rPr lang="it-IT" sz="3200" dirty="0"/>
              <a:t>Attività di </a:t>
            </a:r>
            <a:r>
              <a:rPr lang="it-IT" sz="3200" dirty="0" err="1"/>
              <a:t>browsing</a:t>
            </a:r>
            <a:r>
              <a:rPr lang="it-IT" sz="3200" dirty="0"/>
              <a:t> distribuita fra i domini di dipartimento</a:t>
            </a:r>
          </a:p>
          <a:p>
            <a:pPr>
              <a:lnSpc>
                <a:spcPct val="90000"/>
              </a:lnSpc>
            </a:pPr>
            <a:r>
              <a:rPr lang="it-IT" sz="3200" dirty="0"/>
              <a:t>Chiaramente un eccesso di operazioni di </a:t>
            </a:r>
            <a:r>
              <a:rPr lang="it-IT" sz="3200" dirty="0" err="1"/>
              <a:t>logon</a:t>
            </a:r>
            <a:r>
              <a:rPr lang="it-IT" sz="3200" dirty="0"/>
              <a:t> può far degradare anche le prestazioni di questo modello</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14400" y="457200"/>
            <a:ext cx="7696200" cy="685784"/>
          </a:xfrm>
        </p:spPr>
        <p:txBody>
          <a:bodyPr/>
          <a:lstStyle/>
          <a:p>
            <a:r>
              <a:rPr lang="it-IT" dirty="0"/>
              <a:t>Modello a domini master multipli</a:t>
            </a:r>
          </a:p>
        </p:txBody>
      </p:sp>
      <p:sp>
        <p:nvSpPr>
          <p:cNvPr id="37891" name="Rectangle 3"/>
          <p:cNvSpPr>
            <a:spLocks noGrp="1" noChangeArrowheads="1"/>
          </p:cNvSpPr>
          <p:nvPr>
            <p:ph type="body" idx="1"/>
          </p:nvPr>
        </p:nvSpPr>
        <p:spPr/>
        <p:txBody>
          <a:bodyPr/>
          <a:lstStyle/>
          <a:p>
            <a:endParaRPr lang="it-IT"/>
          </a:p>
          <a:p>
            <a:endParaRPr lang="it-IT"/>
          </a:p>
        </p:txBody>
      </p:sp>
      <p:pic>
        <p:nvPicPr>
          <p:cNvPr id="37892" name="Picture 4"/>
          <p:cNvPicPr>
            <a:picLocks noChangeAspect="1" noChangeArrowheads="1"/>
          </p:cNvPicPr>
          <p:nvPr/>
        </p:nvPicPr>
        <p:blipFill>
          <a:blip r:embed="rId2"/>
          <a:srcRect/>
          <a:stretch>
            <a:fillRect/>
          </a:stretch>
        </p:blipFill>
        <p:spPr bwMode="auto">
          <a:xfrm>
            <a:off x="1979613" y="1268413"/>
            <a:ext cx="5200650" cy="4933950"/>
          </a:xfrm>
          <a:prstGeom prst="rect">
            <a:avLst/>
          </a:prstGeom>
          <a:noFill/>
          <a:ln w="9525">
            <a:noFill/>
            <a:miter lim="800000"/>
            <a:headEnd/>
            <a:tailEnd/>
          </a:ln>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914400" y="785794"/>
            <a:ext cx="7467600" cy="5340369"/>
          </a:xfrm>
        </p:spPr>
        <p:txBody>
          <a:bodyPr>
            <a:normAutofit/>
          </a:bodyPr>
          <a:lstStyle/>
          <a:p>
            <a:r>
              <a:rPr lang="it-IT" sz="4000" dirty="0"/>
              <a:t>Vi sono più domini master</a:t>
            </a:r>
          </a:p>
          <a:p>
            <a:r>
              <a:rPr lang="it-IT" sz="4000" dirty="0"/>
              <a:t>Ogni dominio master ha una relazione di fiducia in ogni altro dominio master</a:t>
            </a:r>
          </a:p>
          <a:p>
            <a:r>
              <a:rPr lang="it-IT" sz="4000" dirty="0"/>
              <a:t>Questo suddivide i processi di </a:t>
            </a:r>
            <a:r>
              <a:rPr lang="it-IT" sz="4000" dirty="0" err="1"/>
              <a:t>logon</a:t>
            </a:r>
            <a:r>
              <a:rPr lang="it-IT" sz="4000" dirty="0"/>
              <a:t> su più domini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r>
              <a:rPr sz="2800" smtClean="0"/>
              <a:t>Per creare un nuovo sottodominio occorre il permesso del dominio in cui verrà incluso: nell’ esempio precedente filiale1 deve avere il permesso di azienda1 per essere denominato filiale1.azienda1.com così come azienda1.com deve essere stato creato e registrato dall’ autorità competente che potrà assegnarlo solo dopo aver  verificato che non ci sia nessuna registrazione con lo stesso nome.</a:t>
            </a:r>
          </a:p>
          <a:p>
            <a:endParaRPr lang="it-IT" dirty="0"/>
          </a:p>
        </p:txBody>
      </p:sp>
      <p:sp>
        <p:nvSpPr>
          <p:cNvPr id="3" name="Titolo 2"/>
          <p:cNvSpPr>
            <a:spLocks noGrp="1"/>
          </p:cNvSpPr>
          <p:nvPr>
            <p:ph type="title"/>
          </p:nvPr>
        </p:nvSpPr>
        <p:spPr/>
        <p:txBody>
          <a:bodyPr/>
          <a:lstStyle/>
          <a:p>
            <a:r>
              <a:rPr smtClean="0"/>
              <a:t>sottodominio</a:t>
            </a:r>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914400" y="457200"/>
            <a:ext cx="7696200" cy="685784"/>
          </a:xfrm>
        </p:spPr>
        <p:txBody>
          <a:bodyPr/>
          <a:lstStyle/>
          <a:p>
            <a:r>
              <a:rPr lang="it-IT" dirty="0"/>
              <a:t>Il Complete Trust </a:t>
            </a:r>
            <a:r>
              <a:rPr lang="it-IT" dirty="0" err="1"/>
              <a:t>Model</a:t>
            </a:r>
            <a:endParaRPr lang="it-IT" dirty="0"/>
          </a:p>
        </p:txBody>
      </p:sp>
      <p:sp>
        <p:nvSpPr>
          <p:cNvPr id="39939" name="Rectangle 3"/>
          <p:cNvSpPr>
            <a:spLocks noGrp="1" noChangeArrowheads="1"/>
          </p:cNvSpPr>
          <p:nvPr>
            <p:ph type="body" idx="1"/>
          </p:nvPr>
        </p:nvSpPr>
        <p:spPr/>
        <p:txBody>
          <a:bodyPr/>
          <a:lstStyle/>
          <a:p>
            <a:endParaRPr lang="it-IT"/>
          </a:p>
          <a:p>
            <a:endParaRPr lang="it-IT"/>
          </a:p>
        </p:txBody>
      </p:sp>
      <p:pic>
        <p:nvPicPr>
          <p:cNvPr id="39940" name="Picture 4"/>
          <p:cNvPicPr>
            <a:picLocks noChangeAspect="1" noChangeArrowheads="1"/>
          </p:cNvPicPr>
          <p:nvPr/>
        </p:nvPicPr>
        <p:blipFill>
          <a:blip r:embed="rId2"/>
          <a:srcRect/>
          <a:stretch>
            <a:fillRect/>
          </a:stretch>
        </p:blipFill>
        <p:spPr bwMode="auto">
          <a:xfrm>
            <a:off x="2411413" y="1341438"/>
            <a:ext cx="3706812" cy="5349875"/>
          </a:xfrm>
          <a:prstGeom prst="rect">
            <a:avLst/>
          </a:prstGeom>
          <a:noFill/>
          <a:ln w="9525">
            <a:noFill/>
            <a:miter lim="800000"/>
            <a:headEnd/>
            <a:tailEnd/>
          </a:ln>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914400" y="928670"/>
            <a:ext cx="7467600" cy="5197493"/>
          </a:xfrm>
        </p:spPr>
        <p:txBody>
          <a:bodyPr>
            <a:noAutofit/>
          </a:bodyPr>
          <a:lstStyle/>
          <a:p>
            <a:r>
              <a:rPr lang="it-IT" sz="3200" dirty="0"/>
              <a:t>In questo modello non esiste una gestione centralizzata della sicurezza</a:t>
            </a:r>
          </a:p>
          <a:p>
            <a:r>
              <a:rPr lang="it-IT" sz="3200" dirty="0"/>
              <a:t>Ogni dominio è configurato per fidarsi di ogni altro dominio</a:t>
            </a:r>
          </a:p>
          <a:p>
            <a:r>
              <a:rPr lang="it-IT" sz="3200" dirty="0"/>
              <a:t>Gli utenti effettuano l’accesso nel proprio dominio di dipartimento e possono poi accedere alle risorse di ogni altro dominio mediante le relazioni di trust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914400" y="1214422"/>
            <a:ext cx="7467600" cy="4911741"/>
          </a:xfrm>
        </p:spPr>
        <p:txBody>
          <a:bodyPr>
            <a:normAutofit/>
          </a:bodyPr>
          <a:lstStyle/>
          <a:p>
            <a:r>
              <a:rPr lang="it-IT" sz="3600" dirty="0"/>
              <a:t>Il numero di relazioni di trust richieste cresce rapidamente con il numero di domini</a:t>
            </a:r>
          </a:p>
          <a:p>
            <a:r>
              <a:rPr lang="it-IT" sz="3600" dirty="0"/>
              <a:t>L’amministrazione di ogni dominio deve avere completa fiducia nei livelli di sicurezza garantiti da ogni altro domini</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I</a:t>
            </a:r>
            <a:r>
              <a:rPr smtClean="0"/>
              <a:t>l mail server</a:t>
            </a:r>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1143000" y="1219200"/>
            <a:ext cx="7467600" cy="4358116"/>
          </a:xfrm>
          <a:prstGeom prst="rect">
            <a:avLst/>
          </a:prstGeom>
          <a:noFill/>
          <a:ln w="9525">
            <a:noFill/>
            <a:miter lim="800000"/>
            <a:headEnd/>
            <a:tailEnd/>
          </a:ln>
          <a:effectLst/>
        </p:spPr>
        <p:txBody>
          <a:bodyPr>
            <a:spAutoFit/>
          </a:bodyPr>
          <a:lstStyle/>
          <a:p>
            <a:pPr lvl="1">
              <a:lnSpc>
                <a:spcPct val="90000"/>
              </a:lnSpc>
              <a:buSzPct val="75000"/>
              <a:buFontTx/>
              <a:buBlip>
                <a:blip r:embed="rId2"/>
              </a:buBlip>
            </a:pPr>
            <a:r>
              <a:rPr lang="it-IT" sz="2000" dirty="0">
                <a:solidFill>
                  <a:schemeClr val="tx1"/>
                </a:solidFill>
                <a:cs typeface="Times New Roman" pitchFamily="18" charset="0"/>
              </a:rPr>
              <a:t> </a:t>
            </a:r>
            <a:r>
              <a:rPr lang="it-IT" sz="3200" dirty="0">
                <a:solidFill>
                  <a:schemeClr val="tx1"/>
                </a:solidFill>
                <a:cs typeface="Times New Roman" pitchFamily="18" charset="0"/>
              </a:rPr>
              <a:t>Per inviare un messaggio si utilizza un programma in grado di utilizzare il protocollo SMTP. </a:t>
            </a:r>
          </a:p>
          <a:p>
            <a:pPr lvl="1">
              <a:lnSpc>
                <a:spcPct val="90000"/>
              </a:lnSpc>
              <a:buSzPct val="75000"/>
              <a:buFontTx/>
              <a:buBlip>
                <a:blip r:embed="rId2"/>
              </a:buBlip>
            </a:pPr>
            <a:r>
              <a:rPr lang="it-IT" sz="3200" dirty="0">
                <a:solidFill>
                  <a:schemeClr val="tx1"/>
                </a:solidFill>
                <a:cs typeface="Times New Roman" pitchFamily="18" charset="0"/>
              </a:rPr>
              <a:t> Un server SMTP è un sistema che riconosce l’utente, quindi per usarlo questi deve essere registrato al servizio, perciò è riconoscibile sulla rete e se commette azioni illegali </a:t>
            </a:r>
            <a:r>
              <a:rPr lang="it-IT" sz="3200" dirty="0" smtClean="0">
                <a:solidFill>
                  <a:schemeClr val="tx1"/>
                </a:solidFill>
                <a:cs typeface="Times New Roman" pitchFamily="18" charset="0"/>
              </a:rPr>
              <a:t>è </a:t>
            </a:r>
            <a:r>
              <a:rPr lang="it-IT" sz="3200" dirty="0">
                <a:solidFill>
                  <a:schemeClr val="tx1"/>
                </a:solidFill>
                <a:cs typeface="Times New Roman" pitchFamily="18" charset="0"/>
              </a:rPr>
              <a:t>perseguibile.</a:t>
            </a:r>
          </a:p>
          <a:p>
            <a:pPr lvl="1">
              <a:lnSpc>
                <a:spcPct val="90000"/>
              </a:lnSpc>
              <a:buSzPct val="75000"/>
              <a:buFontTx/>
              <a:buBlip>
                <a:blip r:embed="rId2"/>
              </a:buBlip>
            </a:pPr>
            <a:r>
              <a:rPr lang="it-IT" sz="2000" dirty="0">
                <a:solidFill>
                  <a:schemeClr val="tx1"/>
                </a:solidFill>
                <a:cs typeface="Times New Roman" pitchFamily="18" charset="0"/>
              </a:rPr>
              <a:t> </a:t>
            </a:r>
          </a:p>
        </p:txBody>
      </p:sp>
      <p:sp>
        <p:nvSpPr>
          <p:cNvPr id="80900" name="Rectangle 4"/>
          <p:cNvSpPr>
            <a:spLocks noGrp="1" noChangeArrowheads="1"/>
          </p:cNvSpPr>
          <p:nvPr>
            <p:ph type="title" idx="4294967295"/>
          </p:nvPr>
        </p:nvSpPr>
        <p:spPr>
          <a:xfrm>
            <a:off x="914400" y="285728"/>
            <a:ext cx="7696200" cy="714380"/>
          </a:xfrm>
        </p:spPr>
        <p:txBody>
          <a:bodyPr/>
          <a:lstStyle/>
          <a:p>
            <a:r>
              <a:rPr lang="it-IT" b="1" dirty="0"/>
              <a:t>La spedizione: l’SMTP</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400" y="928670"/>
            <a:ext cx="7467600" cy="5197493"/>
          </a:xfrm>
        </p:spPr>
        <p:txBody>
          <a:bodyPr>
            <a:normAutofit lnSpcReduction="10000"/>
          </a:bodyPr>
          <a:lstStyle/>
          <a:p>
            <a:pPr lvl="1">
              <a:lnSpc>
                <a:spcPct val="90000"/>
              </a:lnSpc>
              <a:buSzPct val="75000"/>
              <a:buFontTx/>
              <a:buBlip>
                <a:blip r:embed="rId2"/>
              </a:buBlip>
            </a:pPr>
            <a:r>
              <a:rPr sz="3200" smtClean="0">
                <a:cs typeface="Times New Roman" pitchFamily="18" charset="0"/>
              </a:rPr>
              <a:t>Quando il server SMTP riceve il messaggio, che include il mittente autenticato ed il destinatario inizia la ricerca del percorso su cui instradare il messaggio.</a:t>
            </a:r>
          </a:p>
          <a:p>
            <a:pPr lvl="1">
              <a:lnSpc>
                <a:spcPct val="90000"/>
              </a:lnSpc>
              <a:buSzPct val="75000"/>
              <a:buFontTx/>
              <a:buBlip>
                <a:blip r:embed="rId2"/>
              </a:buBlip>
            </a:pPr>
            <a:r>
              <a:rPr sz="3200" smtClean="0">
                <a:cs typeface="Times New Roman" pitchFamily="18" charset="0"/>
              </a:rPr>
              <a:t> Per far ciò analizza la parte relativa al dominio del destinatario (la stringa che segue il simbolo @) e ricava l’indirizzo IP. Instradando tramite i vari DNS il messaggio verso l’appropriato percorso, il messaggio arriva a destinazione.</a:t>
            </a:r>
          </a:p>
          <a:p>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Text Box 3"/>
          <p:cNvSpPr txBox="1">
            <a:spLocks noChangeArrowheads="1"/>
          </p:cNvSpPr>
          <p:nvPr/>
        </p:nvSpPr>
        <p:spPr bwMode="auto">
          <a:xfrm>
            <a:off x="838200" y="1524000"/>
            <a:ext cx="7772400" cy="3508375"/>
          </a:xfrm>
          <a:prstGeom prst="rect">
            <a:avLst/>
          </a:prstGeom>
          <a:noFill/>
          <a:ln w="9525">
            <a:noFill/>
            <a:miter lim="800000"/>
            <a:headEnd/>
            <a:tailEnd/>
          </a:ln>
          <a:effectLst/>
        </p:spPr>
        <p:txBody>
          <a:bodyPr>
            <a:spAutoFit/>
          </a:bodyPr>
          <a:lstStyle/>
          <a:p>
            <a:pPr lvl="1">
              <a:lnSpc>
                <a:spcPct val="90000"/>
              </a:lnSpc>
              <a:buSzPct val="75000"/>
              <a:buFontTx/>
              <a:buBlip>
                <a:blip r:embed="rId2"/>
              </a:buBlip>
            </a:pPr>
            <a:r>
              <a:rPr lang="it-IT" sz="2000">
                <a:solidFill>
                  <a:schemeClr val="tx1"/>
                </a:solidFill>
                <a:cs typeface="Times New Roman" pitchFamily="18" charset="0"/>
              </a:rPr>
              <a:t> Sul server del destinatario esistono varie caselle postali: una per ogni account attivo, create in seguito alla registrazione degli utenti del servizio di posta elettronica gestito dal dominio.</a:t>
            </a:r>
          </a:p>
          <a:p>
            <a:pPr lvl="1">
              <a:lnSpc>
                <a:spcPct val="90000"/>
              </a:lnSpc>
              <a:buSzPct val="75000"/>
              <a:buFontTx/>
              <a:buBlip>
                <a:blip r:embed="rId2"/>
              </a:buBlip>
            </a:pPr>
            <a:r>
              <a:rPr lang="it-IT" sz="2000">
                <a:solidFill>
                  <a:schemeClr val="tx1"/>
                </a:solidFill>
                <a:cs typeface="Times New Roman" pitchFamily="18" charset="0"/>
              </a:rPr>
              <a:t> Su questo server un software di gestione dei messaggi ricevuti smista la corrispondenza memorizzando in ciascuna casella i dati ricevuti e li mantiene fino a quando l’utente non si collega tramite un client di lettura di e-mail.</a:t>
            </a:r>
          </a:p>
          <a:p>
            <a:pPr lvl="1">
              <a:lnSpc>
                <a:spcPct val="90000"/>
              </a:lnSpc>
              <a:buSzPct val="75000"/>
              <a:buFontTx/>
              <a:buBlip>
                <a:blip r:embed="rId2"/>
              </a:buBlip>
            </a:pPr>
            <a:r>
              <a:rPr lang="it-IT" sz="2000">
                <a:solidFill>
                  <a:schemeClr val="tx1"/>
                </a:solidFill>
                <a:cs typeface="Times New Roman" pitchFamily="18" charset="0"/>
              </a:rPr>
              <a:t> I software client più diffusi sono Outlook express, Outlook, Eudora e Messenger. Questi programmi, oltre ai parametri di spedizione, contengono anche le configurazioni per la ricezione dei messaggi tramite protocollo POP3 o Imap4. </a:t>
            </a:r>
          </a:p>
        </p:txBody>
      </p:sp>
      <p:sp>
        <p:nvSpPr>
          <p:cNvPr id="81924" name="Rectangle 4"/>
          <p:cNvSpPr>
            <a:spLocks noGrp="1" noChangeArrowheads="1"/>
          </p:cNvSpPr>
          <p:nvPr>
            <p:ph type="title" idx="4294967295"/>
          </p:nvPr>
        </p:nvSpPr>
        <p:spPr/>
        <p:txBody>
          <a:bodyPr/>
          <a:lstStyle/>
          <a:p>
            <a:r>
              <a:rPr lang="it-IT" b="1"/>
              <a:t>La ricezione: il POP3</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Text Box 3"/>
          <p:cNvSpPr txBox="1">
            <a:spLocks noChangeArrowheads="1"/>
          </p:cNvSpPr>
          <p:nvPr/>
        </p:nvSpPr>
        <p:spPr bwMode="auto">
          <a:xfrm>
            <a:off x="1066800" y="1447800"/>
            <a:ext cx="7696200" cy="4057650"/>
          </a:xfrm>
          <a:prstGeom prst="rect">
            <a:avLst/>
          </a:prstGeom>
          <a:noFill/>
          <a:ln w="9525">
            <a:noFill/>
            <a:miter lim="800000"/>
            <a:headEnd/>
            <a:tailEnd/>
          </a:ln>
          <a:effectLst/>
        </p:spPr>
        <p:txBody>
          <a:bodyPr>
            <a:spAutoFit/>
          </a:bodyPr>
          <a:lstStyle/>
          <a:p>
            <a:pPr lvl="1">
              <a:lnSpc>
                <a:spcPct val="90000"/>
              </a:lnSpc>
              <a:buSzPct val="75000"/>
              <a:buFontTx/>
              <a:buBlip>
                <a:blip r:embed="rId2"/>
              </a:buBlip>
            </a:pPr>
            <a:r>
              <a:rPr lang="it-IT" sz="2000">
                <a:solidFill>
                  <a:schemeClr val="tx1"/>
                </a:solidFill>
                <a:cs typeface="Times New Roman" pitchFamily="18" charset="0"/>
              </a:rPr>
              <a:t> La differenza fra i due è che nel primo caso, più diffuso, i messaggi vengono scaricati dal server al client, e anche se possono a richiesta restare memorizzati sul server, vengono poi comunque gestiti sulla macchina locale. </a:t>
            </a:r>
          </a:p>
          <a:p>
            <a:pPr lvl="1">
              <a:lnSpc>
                <a:spcPct val="90000"/>
              </a:lnSpc>
              <a:buSzPct val="75000"/>
              <a:buFontTx/>
              <a:buBlip>
                <a:blip r:embed="rId2"/>
              </a:buBlip>
            </a:pPr>
            <a:r>
              <a:rPr lang="it-IT" sz="2000">
                <a:solidFill>
                  <a:schemeClr val="tx1"/>
                </a:solidFill>
                <a:cs typeface="Times New Roman" pitchFamily="18" charset="0"/>
              </a:rPr>
              <a:t> Nel secondo caso, invece, i messaggi rimangono sempre sul server e vengono soltanto letti a distanza da un client autenticato. </a:t>
            </a:r>
          </a:p>
          <a:p>
            <a:pPr lvl="1">
              <a:lnSpc>
                <a:spcPct val="90000"/>
              </a:lnSpc>
              <a:buSzPct val="75000"/>
              <a:buFontTx/>
              <a:buBlip>
                <a:blip r:embed="rId2"/>
              </a:buBlip>
            </a:pPr>
            <a:r>
              <a:rPr lang="it-IT" sz="2000">
                <a:solidFill>
                  <a:schemeClr val="tx1"/>
                </a:solidFill>
                <a:cs typeface="Times New Roman" pitchFamily="18" charset="0"/>
              </a:rPr>
              <a:t> Così facendo è possibile gestire la posta da più computer differenti: i messaggi saranno sempre in linea tutti insieme, a differenza del caso del POP3. Sarà però appesantita la situazione sul server, perché mantenendo sempre tutti i messaggi di tutti gli utenti e dovendo gestire le transazioni remote sarà sottoposto ad un carico di memorizzazione e di funzionamento maggiore.</a:t>
            </a:r>
          </a:p>
        </p:txBody>
      </p:sp>
      <p:sp>
        <p:nvSpPr>
          <p:cNvPr id="82948" name="Rectangle 4"/>
          <p:cNvSpPr>
            <a:spLocks noGrp="1" noChangeArrowheads="1"/>
          </p:cNvSpPr>
          <p:nvPr>
            <p:ph type="title" idx="4294967295"/>
          </p:nvPr>
        </p:nvSpPr>
        <p:spPr/>
        <p:txBody>
          <a:bodyPr>
            <a:normAutofit fontScale="90000"/>
          </a:bodyPr>
          <a:lstStyle/>
          <a:p>
            <a:r>
              <a:rPr lang="it-IT" b="1"/>
              <a:t>POP3 vs IMAP4</a:t>
            </a:r>
            <a:r>
              <a:rPr lang="it-IT" b="1" i="1">
                <a:solidFill>
                  <a:schemeClr val="tx1"/>
                </a:solidFill>
                <a:effectLst/>
              </a:rPr>
              <a:t/>
            </a:r>
            <a:br>
              <a:rPr lang="it-IT" b="1" i="1">
                <a:solidFill>
                  <a:schemeClr val="tx1"/>
                </a:solidFill>
                <a:effectLst/>
              </a:rPr>
            </a:br>
            <a:endParaRPr lang="it-IT"/>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Text Box 3"/>
          <p:cNvSpPr txBox="1">
            <a:spLocks noChangeArrowheads="1"/>
          </p:cNvSpPr>
          <p:nvPr/>
        </p:nvSpPr>
        <p:spPr bwMode="auto">
          <a:xfrm>
            <a:off x="1219200" y="1828800"/>
            <a:ext cx="7315200" cy="2349500"/>
          </a:xfrm>
          <a:prstGeom prst="rect">
            <a:avLst/>
          </a:prstGeom>
          <a:noFill/>
          <a:ln w="9525">
            <a:noFill/>
            <a:miter lim="800000"/>
            <a:headEnd/>
            <a:tailEnd/>
          </a:ln>
          <a:effectLst/>
        </p:spPr>
        <p:txBody>
          <a:bodyPr>
            <a:spAutoFit/>
          </a:bodyPr>
          <a:lstStyle/>
          <a:p>
            <a:pPr lvl="1">
              <a:lnSpc>
                <a:spcPct val="90000"/>
              </a:lnSpc>
              <a:buSzPct val="75000"/>
              <a:buFontTx/>
              <a:buBlip>
                <a:blip r:embed="rId2"/>
              </a:buBlip>
            </a:pPr>
            <a:r>
              <a:rPr lang="it-IT"/>
              <a:t> </a:t>
            </a:r>
            <a:r>
              <a:rPr lang="it-IT" sz="2000">
                <a:solidFill>
                  <a:schemeClr val="tx1"/>
                </a:solidFill>
                <a:cs typeface="Times New Roman" pitchFamily="18" charset="0"/>
              </a:rPr>
              <a:t>Con la posta elettronica non viaggiano solo i testi. Un’evoluzione naturale del sistema ha consentito di allegare dati di qualsiasi tipo ai messaggi.</a:t>
            </a:r>
          </a:p>
          <a:p>
            <a:pPr lvl="1">
              <a:lnSpc>
                <a:spcPct val="90000"/>
              </a:lnSpc>
              <a:buSzPct val="75000"/>
              <a:buFontTx/>
              <a:buBlip>
                <a:blip r:embed="rId2"/>
              </a:buBlip>
            </a:pPr>
            <a:r>
              <a:rPr lang="it-IT" sz="2000">
                <a:solidFill>
                  <a:schemeClr val="tx1"/>
                </a:solidFill>
                <a:cs typeface="Times New Roman" pitchFamily="18" charset="0"/>
              </a:rPr>
              <a:t> Utilizzando un codice di trasformazione dei dati in una serie di caratteri inviabili è  possibile fondere nel corpo di un’email anche immagini, file audio, documenti, fogli di calcolo, presentazioni, archivi compressi e insomma tutto quanto sia memorizzabile in un computer. </a:t>
            </a:r>
          </a:p>
        </p:txBody>
      </p:sp>
      <p:sp>
        <p:nvSpPr>
          <p:cNvPr id="83972" name="Rectangle 4"/>
          <p:cNvSpPr>
            <a:spLocks noGrp="1" noChangeArrowheads="1"/>
          </p:cNvSpPr>
          <p:nvPr>
            <p:ph type="title" idx="4294967295"/>
          </p:nvPr>
        </p:nvSpPr>
        <p:spPr/>
        <p:txBody>
          <a:bodyPr>
            <a:normAutofit fontScale="90000"/>
          </a:bodyPr>
          <a:lstStyle/>
          <a:p>
            <a:r>
              <a:rPr lang="it-IT" b="1"/>
              <a:t>Non solo testo: gli allegati</a:t>
            </a:r>
            <a:br>
              <a:rPr lang="it-IT" b="1"/>
            </a:br>
            <a:endParaRPr lang="it-IT"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endParaRPr lang="it-IT"/>
          </a:p>
        </p:txBody>
      </p:sp>
      <p:sp>
        <p:nvSpPr>
          <p:cNvPr id="3" name="Titolo 2"/>
          <p:cNvSpPr>
            <a:spLocks noGrp="1"/>
          </p:cNvSpPr>
          <p:nvPr>
            <p:ph type="title"/>
          </p:nvPr>
        </p:nvSpPr>
        <p:spPr/>
        <p:txBody>
          <a:bodyPr/>
          <a:lstStyle/>
          <a:p>
            <a:endParaRPr lang="it-IT"/>
          </a:p>
        </p:txBody>
      </p:sp>
      <p:pic>
        <p:nvPicPr>
          <p:cNvPr id="66562" name="Picture 2" descr="albero%20directory"/>
          <p:cNvPicPr>
            <a:picLocks noChangeAspect="1" noChangeArrowheads="1"/>
          </p:cNvPicPr>
          <p:nvPr/>
        </p:nvPicPr>
        <p:blipFill>
          <a:blip r:embed="rId2"/>
          <a:srcRect/>
          <a:stretch>
            <a:fillRect/>
          </a:stretch>
        </p:blipFill>
        <p:spPr bwMode="auto">
          <a:xfrm>
            <a:off x="500034" y="1214422"/>
            <a:ext cx="8358246" cy="478634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sz="2800" smtClean="0"/>
              <a:t>La risoluzione tra il nome utilizzato e l’ indirizzo IP  necessario per il funzionamento dei nodi di rete che garantisce il raggiungimento dell’ URL viene affidato al servizio che prende il nome di DNS (Domain Name System).</a:t>
            </a:r>
          </a:p>
          <a:p>
            <a:endParaRPr lang="it-IT" dirty="0"/>
          </a:p>
        </p:txBody>
      </p:sp>
      <p:sp>
        <p:nvSpPr>
          <p:cNvPr id="3" name="Titolo 2"/>
          <p:cNvSpPr>
            <a:spLocks noGrp="1"/>
          </p:cNvSpPr>
          <p:nvPr>
            <p:ph type="title"/>
          </p:nvPr>
        </p:nvSpPr>
        <p:spPr/>
        <p:txBody>
          <a:bodyPr/>
          <a:lstStyle/>
          <a:p>
            <a:r>
              <a:rPr smtClean="0"/>
              <a:t>Definizione di DNS</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sz="quarter" idx="14"/>
          </p:nvPr>
        </p:nvSpPr>
        <p:spPr>
          <a:xfrm>
            <a:off x="228600" y="1676400"/>
            <a:ext cx="8229600" cy="3252798"/>
          </a:xfrm>
        </p:spPr>
        <p:txBody>
          <a:bodyPr>
            <a:normAutofit/>
          </a:bodyPr>
          <a:lstStyle/>
          <a:p>
            <a:r>
              <a:rPr smtClean="0"/>
              <a:t> </a:t>
            </a:r>
          </a:p>
          <a:p>
            <a:r>
              <a:rPr smtClean="0"/>
              <a:t>Il termine </a:t>
            </a:r>
            <a:r>
              <a:rPr i="1" smtClean="0"/>
              <a:t>risolvere</a:t>
            </a:r>
            <a:r>
              <a:rPr smtClean="0"/>
              <a:t>  indica la conversione da nome a indirizzo IP e viceversa.</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914400" y="857232"/>
            <a:ext cx="7467600" cy="5268931"/>
          </a:xfrm>
        </p:spPr>
        <p:txBody>
          <a:bodyPr>
            <a:normAutofit/>
          </a:bodyPr>
          <a:lstStyle/>
          <a:p>
            <a:r>
              <a:rPr sz="3200" smtClean="0"/>
              <a:t>Se l’ indirizzo corrispondente al nome </a:t>
            </a:r>
            <a:r>
              <a:rPr sz="3200" smtClean="0"/>
              <a:t>digitato </a:t>
            </a:r>
            <a:r>
              <a:rPr sz="3200" smtClean="0"/>
              <a:t>non </a:t>
            </a:r>
            <a:r>
              <a:rPr sz="3200" smtClean="0"/>
              <a:t>è presente nella base di dati locale, la richiesta di associazione tra il nome digitato e il suo indirizzo verrà estesa al name server che fornirà l’ indirizzo richiesto o rilancerà la richiesta ad un altro name server fino ad ottenere il risultato atteso.</a:t>
            </a:r>
            <a:endParaRPr lang="it-IT"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2087</Words>
  <PresentationFormat>Presentazione su schermo (4:3)</PresentationFormat>
  <Paragraphs>135</Paragraphs>
  <Slides>58</Slides>
  <Notes>2</Notes>
  <HiddenSlides>0</HiddenSlides>
  <MMClips>0</MMClips>
  <ScaleCrop>false</ScaleCrop>
  <HeadingPairs>
    <vt:vector size="4" baseType="variant">
      <vt:variant>
        <vt:lpstr>Tema</vt:lpstr>
      </vt:variant>
      <vt:variant>
        <vt:i4>1</vt:i4>
      </vt:variant>
      <vt:variant>
        <vt:lpstr>Titoli diapositive</vt:lpstr>
      </vt:variant>
      <vt:variant>
        <vt:i4>58</vt:i4>
      </vt:variant>
    </vt:vector>
  </HeadingPairs>
  <TitlesOfParts>
    <vt:vector size="59" baseType="lpstr">
      <vt:lpstr>QuizShow</vt:lpstr>
      <vt:lpstr>Il progetto di una rete II parte</vt:lpstr>
      <vt:lpstr>Il server DNS</vt:lpstr>
      <vt:lpstr>Nomi di dominio</vt:lpstr>
      <vt:lpstr>Struttura ad albero </vt:lpstr>
      <vt:lpstr>sottodominio</vt:lpstr>
      <vt:lpstr>Diapositiva 6</vt:lpstr>
      <vt:lpstr>Definizione di DNS</vt:lpstr>
      <vt:lpstr>Diapositiva 8</vt:lpstr>
      <vt:lpstr>Diapositiva 9</vt:lpstr>
      <vt:lpstr>Diapositiva 10</vt:lpstr>
      <vt:lpstr>Le zone</vt:lpstr>
      <vt:lpstr>Diapositiva 12</vt:lpstr>
      <vt:lpstr>Diapositiva 13</vt:lpstr>
      <vt:lpstr>Gruppi domini e relazioni di trust </vt:lpstr>
      <vt:lpstr>La ricerca delle risorse</vt:lpstr>
      <vt:lpstr>Diapositiva 16</vt:lpstr>
      <vt:lpstr>Diapositiva 17</vt:lpstr>
      <vt:lpstr>Diapositiva 18</vt:lpstr>
      <vt:lpstr>Servizi stand-alone</vt:lpstr>
      <vt:lpstr>Diapositiva 20</vt:lpstr>
      <vt:lpstr>Diapositiva 21</vt:lpstr>
      <vt:lpstr>Diapositiva 22</vt:lpstr>
      <vt:lpstr>Directory services</vt:lpstr>
      <vt:lpstr>Workgroup</vt:lpstr>
      <vt:lpstr>Diapositiva 25</vt:lpstr>
      <vt:lpstr>Dominio</vt:lpstr>
      <vt:lpstr>Diapositiva 27</vt:lpstr>
      <vt:lpstr>Relazioni di trust fra domini</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Modelli di dominio</vt:lpstr>
      <vt:lpstr>Modello a dominio singolo</vt:lpstr>
      <vt:lpstr>Diapositiva 42</vt:lpstr>
      <vt:lpstr>Master Domain Model</vt:lpstr>
      <vt:lpstr>Diapositiva 44</vt:lpstr>
      <vt:lpstr>Diapositiva 45</vt:lpstr>
      <vt:lpstr>Diapositiva 46</vt:lpstr>
      <vt:lpstr>Vantaggi del modello master</vt:lpstr>
      <vt:lpstr>Modello a domini master multipli</vt:lpstr>
      <vt:lpstr>Diapositiva 49</vt:lpstr>
      <vt:lpstr>Il Complete Trust Model</vt:lpstr>
      <vt:lpstr>Diapositiva 51</vt:lpstr>
      <vt:lpstr>Diapositiva 52</vt:lpstr>
      <vt:lpstr>Il mail server</vt:lpstr>
      <vt:lpstr>La spedizione: l’SMTP</vt:lpstr>
      <vt:lpstr>Diapositiva 55</vt:lpstr>
      <vt:lpstr>La ricezione: il POP3</vt:lpstr>
      <vt:lpstr>POP3 vs IMAP4 </vt:lpstr>
      <vt:lpstr>Non solo testo: gli allegati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2011-03-28T21:44:22Z</dcterms:created>
  <dcterms:modified xsi:type="dcterms:W3CDTF">2011-04-11T20:36:24Z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1040</vt:i4>
  </property>
  <property fmtid="{D5CDD505-2E9C-101B-9397-08002B2CF9AE}" pid="3" name="_Version">
    <vt:lpwstr>12.0.4518</vt:lpwstr>
  </property>
</Properties>
</file>